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Lst>
  <p:notesMasterIdLst>
    <p:notesMasterId r:id="rId58"/>
  </p:notesMasterIdLst>
  <p:handoutMasterIdLst>
    <p:handoutMasterId r:id="rId59"/>
  </p:handoutMasterIdLst>
  <p:sldIdLst>
    <p:sldId id="1504" r:id="rId3"/>
    <p:sldId id="1503" r:id="rId4"/>
    <p:sldId id="1479" r:id="rId5"/>
    <p:sldId id="1480" r:id="rId6"/>
    <p:sldId id="1482" r:id="rId7"/>
    <p:sldId id="1483" r:id="rId8"/>
    <p:sldId id="1488" r:id="rId9"/>
    <p:sldId id="1446" r:id="rId10"/>
    <p:sldId id="1445" r:id="rId11"/>
    <p:sldId id="1447" r:id="rId12"/>
    <p:sldId id="1457" r:id="rId13"/>
    <p:sldId id="1458" r:id="rId14"/>
    <p:sldId id="1451" r:id="rId15"/>
    <p:sldId id="1450" r:id="rId16"/>
    <p:sldId id="1501" r:id="rId17"/>
    <p:sldId id="1494" r:id="rId18"/>
    <p:sldId id="1439" r:id="rId19"/>
    <p:sldId id="1459" r:id="rId20"/>
    <p:sldId id="1463" r:id="rId21"/>
    <p:sldId id="1462" r:id="rId22"/>
    <p:sldId id="1500" r:id="rId23"/>
    <p:sldId id="1493" r:id="rId24"/>
    <p:sldId id="1466" r:id="rId25"/>
    <p:sldId id="1454" r:id="rId26"/>
    <p:sldId id="1464" r:id="rId27"/>
    <p:sldId id="1468" r:id="rId28"/>
    <p:sldId id="1453" r:id="rId29"/>
    <p:sldId id="1444" r:id="rId30"/>
    <p:sldId id="1467" r:id="rId31"/>
    <p:sldId id="1456" r:id="rId32"/>
    <p:sldId id="1455" r:id="rId33"/>
    <p:sldId id="1499" r:id="rId34"/>
    <p:sldId id="1492" r:id="rId35"/>
    <p:sldId id="1461" r:id="rId36"/>
    <p:sldId id="1469" r:id="rId37"/>
    <p:sldId id="1470" r:id="rId38"/>
    <p:sldId id="1471" r:id="rId39"/>
    <p:sldId id="1472" r:id="rId40"/>
    <p:sldId id="1476" r:id="rId41"/>
    <p:sldId id="1498" r:id="rId42"/>
    <p:sldId id="1491" r:id="rId43"/>
    <p:sldId id="1474" r:id="rId44"/>
    <p:sldId id="1477" r:id="rId45"/>
    <p:sldId id="1475" r:id="rId46"/>
    <p:sldId id="1497" r:id="rId47"/>
    <p:sldId id="1490" r:id="rId48"/>
    <p:sldId id="1452" r:id="rId49"/>
    <p:sldId id="1448" r:id="rId50"/>
    <p:sldId id="1449" r:id="rId51"/>
    <p:sldId id="1438" r:id="rId52"/>
    <p:sldId id="1502" r:id="rId53"/>
    <p:sldId id="1496" r:id="rId54"/>
    <p:sldId id="1489" r:id="rId55"/>
    <p:sldId id="1486" r:id="rId56"/>
    <p:sldId id="1487" r:id="rId57"/>
  </p:sldIdLst>
  <p:sldSz cx="9144000" cy="6858000" type="screen4x3"/>
  <p:notesSz cx="7010400" cy="92964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40A"/>
    <a:srgbClr val="FA730A"/>
    <a:srgbClr val="010163"/>
    <a:srgbClr val="FF7100"/>
    <a:srgbClr val="33CC33"/>
    <a:srgbClr val="FF3300"/>
    <a:srgbClr val="00CC00"/>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11" autoAdjust="0"/>
    <p:restoredTop sz="84262" autoAdjust="0"/>
  </p:normalViewPr>
  <p:slideViewPr>
    <p:cSldViewPr>
      <p:cViewPr>
        <p:scale>
          <a:sx n="80" d="100"/>
          <a:sy n="80" d="100"/>
        </p:scale>
        <p:origin x="-143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9" d="100"/>
          <a:sy n="69" d="100"/>
        </p:scale>
        <p:origin x="-2802" y="-102"/>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702350" y="4416311"/>
            <a:ext cx="5605701" cy="4182934"/>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p>
            <a:pPr lvl="0"/>
            <a:r>
              <a:rPr lang="et-EE" noProof="0" smtClean="0"/>
              <a:t>Click to edit Master text styles</a:t>
            </a:r>
          </a:p>
          <a:p>
            <a:pPr lvl="1"/>
            <a:r>
              <a:rPr lang="et-EE" noProof="0" smtClean="0"/>
              <a:t>Second level</a:t>
            </a:r>
          </a:p>
          <a:p>
            <a:pPr lvl="2"/>
            <a:r>
              <a:rPr lang="et-EE" noProof="0" smtClean="0"/>
              <a:t>Third level</a:t>
            </a:r>
          </a:p>
          <a:p>
            <a:pPr lvl="3"/>
            <a:r>
              <a:rPr lang="et-EE" noProof="0" smtClean="0"/>
              <a:t>Fourth level</a:t>
            </a:r>
          </a:p>
          <a:p>
            <a:pPr lvl="4"/>
            <a:r>
              <a:rPr lang="et-EE" noProof="0" smtClean="0"/>
              <a:t>Fifth level</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3</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16</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22</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7</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33</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41</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46</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968521" y="8829648"/>
            <a:ext cx="3040242" cy="465266"/>
          </a:xfrm>
          <a:prstGeom prst="rect">
            <a:avLst/>
          </a:prstGeom>
          <a:noFill/>
        </p:spPr>
        <p:txBody>
          <a:bodyPr/>
          <a:lstStyle/>
          <a:p>
            <a:pPr defTabSz="933450"/>
            <a:fld id="{2894DD18-7B69-4D5B-8F13-C13E936595F1}" type="slidenum">
              <a:rPr lang="et-EE" smtClean="0">
                <a:cs typeface="Arial" charset="0"/>
              </a:rPr>
              <a:pPr defTabSz="933450"/>
              <a:t>53</a:t>
            </a:fld>
            <a:endParaRPr lang="et-EE" smtClean="0">
              <a:cs typeface="Arial" charset="0"/>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t-E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Title 3"/>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4" y="188913"/>
            <a:ext cx="2058987" cy="593725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314325" y="188913"/>
            <a:ext cx="6027739"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1" y="188913"/>
            <a:ext cx="8229600" cy="868362"/>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314326" y="1412875"/>
            <a:ext cx="6994525" cy="4713288"/>
          </a:xfrm>
        </p:spPr>
        <p:txBody>
          <a:bodyPr/>
          <a:lstStyle/>
          <a:p>
            <a:pPr lvl="0"/>
            <a:endParaRPr lang="et-EE"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1" y="188913"/>
            <a:ext cx="8229600" cy="868362"/>
          </a:xfrm>
        </p:spPr>
        <p:txBody>
          <a:bodyPr/>
          <a:lstStyle/>
          <a:p>
            <a:r>
              <a:rPr lang="en-US" smtClean="0"/>
              <a:t>Click to edit Master title style</a:t>
            </a:r>
            <a:endParaRPr lang="et-EE"/>
          </a:p>
        </p:txBody>
      </p:sp>
      <p:sp>
        <p:nvSpPr>
          <p:cNvPr id="3" name="Text Placeholder 2"/>
          <p:cNvSpPr>
            <a:spLocks noGrp="1"/>
          </p:cNvSpPr>
          <p:nvPr>
            <p:ph type="body" sz="half" idx="1"/>
          </p:nvPr>
        </p:nvSpPr>
        <p:spPr>
          <a:xfrm>
            <a:off x="314326" y="1412875"/>
            <a:ext cx="3421063"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9" y="1412875"/>
            <a:ext cx="3421063"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7918DDC3-5144-476E-82B1-6E2A3417B976}" type="datetimeFigureOut">
              <a:rPr lang="et-EE"/>
              <a:pPr>
                <a:defRPr/>
              </a:pPr>
              <a:t>25.05.2012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E1618E6A-9CC8-4FBB-AC24-EC32394AD9CA}" type="slidenum">
              <a:rPr lang="et-EE"/>
              <a:pPr>
                <a:defRPr/>
              </a:pPr>
              <a:t>‹#›</a:t>
            </a:fld>
            <a:endParaRPr lang="et-E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7B5541B2-2C94-4421-8F95-A3CAC3A8ACDC}" type="datetimeFigureOut">
              <a:rPr lang="et-EE"/>
              <a:pPr>
                <a:defRPr/>
              </a:pPr>
              <a:t>25.05.2012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1B1382F6-0D80-45D2-94C1-5E4FE2BAC718}" type="slidenum">
              <a:rPr lang="et-EE"/>
              <a:pPr>
                <a:defRPr/>
              </a:pPr>
              <a:t>‹#›</a:t>
            </a:fld>
            <a:endParaRPr lang="et-E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115495-E39C-4705-A01F-4804FD288014}" type="datetimeFigureOut">
              <a:rPr lang="et-EE"/>
              <a:pPr>
                <a:defRPr/>
              </a:pPr>
              <a:t>25.05.2012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585008E3-D167-4799-BD96-71BFAD8C8696}" type="slidenum">
              <a:rPr lang="et-EE"/>
              <a:pPr>
                <a:defRPr/>
              </a:pPr>
              <a:t>‹#›</a:t>
            </a:fld>
            <a:endParaRPr lang="et-E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a:defRPr/>
            </a:pPr>
            <a:fld id="{44DB668F-C367-48D9-B12E-F2A469AC348C}" type="datetimeFigureOut">
              <a:rPr lang="et-EE"/>
              <a:pPr>
                <a:defRPr/>
              </a:pPr>
              <a:t>25.05.2012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81743DAB-01EB-4406-8D37-2FB29A1A29B8}" type="slidenum">
              <a:rPr lang="et-EE"/>
              <a:pPr>
                <a:defRPr/>
              </a:pPr>
              <a:t>‹#›</a:t>
            </a:fld>
            <a:endParaRPr lang="et-E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a:defRPr/>
            </a:pPr>
            <a:fld id="{7BF5B733-FA63-4425-B70D-E4401D8258DF}" type="datetimeFigureOut">
              <a:rPr lang="et-EE"/>
              <a:pPr>
                <a:defRPr/>
              </a:pPr>
              <a:t>25.05.2012</a:t>
            </a:fld>
            <a:endParaRPr lang="et-EE"/>
          </a:p>
        </p:txBody>
      </p:sp>
      <p:sp>
        <p:nvSpPr>
          <p:cNvPr id="8" name="Footer Placeholder 4"/>
          <p:cNvSpPr>
            <a:spLocks noGrp="1"/>
          </p:cNvSpPr>
          <p:nvPr>
            <p:ph type="ftr" sz="quarter" idx="11"/>
          </p:nvPr>
        </p:nvSpPr>
        <p:spPr/>
        <p:txBody>
          <a:bodyPr/>
          <a:lstStyle>
            <a:lvl1pPr>
              <a:defRPr/>
            </a:lvl1pPr>
          </a:lstStyle>
          <a:p>
            <a:pPr>
              <a:defRPr/>
            </a:pPr>
            <a:endParaRPr lang="et-EE"/>
          </a:p>
        </p:txBody>
      </p:sp>
      <p:sp>
        <p:nvSpPr>
          <p:cNvPr id="9" name="Slide Number Placeholder 5"/>
          <p:cNvSpPr>
            <a:spLocks noGrp="1"/>
          </p:cNvSpPr>
          <p:nvPr>
            <p:ph type="sldNum" sz="quarter" idx="12"/>
          </p:nvPr>
        </p:nvSpPr>
        <p:spPr/>
        <p:txBody>
          <a:bodyPr/>
          <a:lstStyle>
            <a:lvl1pPr>
              <a:defRPr/>
            </a:lvl1pPr>
          </a:lstStyle>
          <a:p>
            <a:pPr>
              <a:defRPr/>
            </a:pPr>
            <a:fld id="{C901683F-A936-46B0-96E2-284750A17109}" type="slidenum">
              <a:rPr lang="et-EE"/>
              <a:pPr>
                <a:defRPr/>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itle 3"/>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DA856634-DB53-439C-8C23-D936622B4A4D}" type="datetimeFigureOut">
              <a:rPr lang="et-EE"/>
              <a:pPr>
                <a:defRPr/>
              </a:pPr>
              <a:t>25.05.2012</a:t>
            </a:fld>
            <a:endParaRPr lang="et-EE"/>
          </a:p>
        </p:txBody>
      </p:sp>
      <p:sp>
        <p:nvSpPr>
          <p:cNvPr id="4" name="Footer Placeholder 4"/>
          <p:cNvSpPr>
            <a:spLocks noGrp="1"/>
          </p:cNvSpPr>
          <p:nvPr>
            <p:ph type="ftr" sz="quarter" idx="11"/>
          </p:nvPr>
        </p:nvSpPr>
        <p:spPr/>
        <p:txBody>
          <a:bodyPr/>
          <a:lstStyle>
            <a:lvl1pPr>
              <a:defRPr/>
            </a:lvl1pPr>
          </a:lstStyle>
          <a:p>
            <a:pPr>
              <a:defRPr/>
            </a:pPr>
            <a:endParaRPr lang="et-EE"/>
          </a:p>
        </p:txBody>
      </p:sp>
      <p:sp>
        <p:nvSpPr>
          <p:cNvPr id="5" name="Slide Number Placeholder 5"/>
          <p:cNvSpPr>
            <a:spLocks noGrp="1"/>
          </p:cNvSpPr>
          <p:nvPr>
            <p:ph type="sldNum" sz="quarter" idx="12"/>
          </p:nvPr>
        </p:nvSpPr>
        <p:spPr/>
        <p:txBody>
          <a:bodyPr/>
          <a:lstStyle>
            <a:lvl1pPr>
              <a:defRPr/>
            </a:lvl1pPr>
          </a:lstStyle>
          <a:p>
            <a:pPr>
              <a:defRPr/>
            </a:pPr>
            <a:fld id="{1B9EB08A-149C-4969-954D-C6DC2827AFD7}" type="slidenum">
              <a:rPr lang="et-EE"/>
              <a:pPr>
                <a:defRPr/>
              </a:pPr>
              <a:t>‹#›</a:t>
            </a:fld>
            <a:endParaRPr lang="et-E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551A73-34F4-4A5F-A830-65A98B499D66}" type="datetimeFigureOut">
              <a:rPr lang="et-EE"/>
              <a:pPr>
                <a:defRPr/>
              </a:pPr>
              <a:t>25.05.2012</a:t>
            </a:fld>
            <a:endParaRPr lang="et-EE"/>
          </a:p>
        </p:txBody>
      </p:sp>
      <p:sp>
        <p:nvSpPr>
          <p:cNvPr id="3" name="Footer Placeholder 4"/>
          <p:cNvSpPr>
            <a:spLocks noGrp="1"/>
          </p:cNvSpPr>
          <p:nvPr>
            <p:ph type="ftr" sz="quarter" idx="11"/>
          </p:nvPr>
        </p:nvSpPr>
        <p:spPr/>
        <p:txBody>
          <a:bodyPr/>
          <a:lstStyle>
            <a:lvl1pPr>
              <a:defRPr/>
            </a:lvl1pPr>
          </a:lstStyle>
          <a:p>
            <a:pPr>
              <a:defRPr/>
            </a:pPr>
            <a:endParaRPr lang="et-EE"/>
          </a:p>
        </p:txBody>
      </p:sp>
      <p:sp>
        <p:nvSpPr>
          <p:cNvPr id="4" name="Slide Number Placeholder 5"/>
          <p:cNvSpPr>
            <a:spLocks noGrp="1"/>
          </p:cNvSpPr>
          <p:nvPr>
            <p:ph type="sldNum" sz="quarter" idx="12"/>
          </p:nvPr>
        </p:nvSpPr>
        <p:spPr/>
        <p:txBody>
          <a:bodyPr/>
          <a:lstStyle>
            <a:lvl1pPr>
              <a:defRPr/>
            </a:lvl1pPr>
          </a:lstStyle>
          <a:p>
            <a:pPr>
              <a:defRPr/>
            </a:pPr>
            <a:fld id="{2F814E0A-2D5B-4A0F-BFA1-C83FE3844199}" type="slidenum">
              <a:rPr lang="et-EE"/>
              <a:pPr>
                <a:defRPr/>
              </a:pPr>
              <a:t>‹#›</a:t>
            </a:fld>
            <a:endParaRPr lang="et-E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A2E19D-A429-4C21-AE84-56C47990FC3A}" type="datetimeFigureOut">
              <a:rPr lang="et-EE"/>
              <a:pPr>
                <a:defRPr/>
              </a:pPr>
              <a:t>25.05.2012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14E6DD3C-2A4B-4AB9-AE18-35D30AE34C53}" type="slidenum">
              <a:rPr lang="et-EE"/>
              <a:pPr>
                <a:defRPr/>
              </a:pPr>
              <a:t>‹#›</a:t>
            </a:fld>
            <a:endParaRPr lang="et-E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26B375-B927-46A2-A2E8-5FA0CC6DEE76}" type="datetimeFigureOut">
              <a:rPr lang="et-EE"/>
              <a:pPr>
                <a:defRPr/>
              </a:pPr>
              <a:t>25.05.2012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14AC698A-672D-4EA5-9EF2-1547EBC6EF46}" type="slidenum">
              <a:rPr lang="et-EE"/>
              <a:pPr>
                <a:defRPr/>
              </a:pPr>
              <a:t>‹#›</a:t>
            </a:fld>
            <a:endParaRPr lang="et-E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2BA73CD4-0F65-4FE4-9562-2574B4082104}" type="datetimeFigureOut">
              <a:rPr lang="et-EE"/>
              <a:pPr>
                <a:defRPr/>
              </a:pPr>
              <a:t>25.05.2012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F842F264-D7BD-4525-B0E9-FDDA4E04E484}" type="slidenum">
              <a:rPr lang="et-EE"/>
              <a:pPr>
                <a:defRPr/>
              </a:pPr>
              <a:t>‹#›</a:t>
            </a:fld>
            <a:endParaRPr lang="et-E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CA40BBD3-3A60-4D70-A542-71885EC442A6}" type="datetimeFigureOut">
              <a:rPr lang="et-EE"/>
              <a:pPr>
                <a:defRPr/>
              </a:pPr>
              <a:t>25.05.2012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1CA1C814-3D4E-482A-898B-26CABF610020}" type="slidenum">
              <a:rPr lang="et-EE"/>
              <a:pPr>
                <a:defRPr/>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314326" y="1412875"/>
            <a:ext cx="342106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9" y="1412875"/>
            <a:ext cx="342106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890" name="Rectangle 10"/>
          <p:cNvSpPr>
            <a:spLocks noChangeArrowheads="1"/>
          </p:cNvSpPr>
          <p:nvPr/>
        </p:nvSpPr>
        <p:spPr bwMode="auto">
          <a:xfrm>
            <a:off x="179389" y="6597651"/>
            <a:ext cx="8785225" cy="71438"/>
          </a:xfrm>
          <a:prstGeom prst="rect">
            <a:avLst/>
          </a:prstGeom>
          <a:solidFill>
            <a:srgbClr val="2A0A63"/>
          </a:solidFill>
          <a:ln w="9525">
            <a:noFill/>
            <a:miter lim="800000"/>
            <a:headEnd/>
            <a:tailEnd/>
          </a:ln>
          <a:effectLst/>
        </p:spPr>
        <p:txBody>
          <a:bodyPr wrap="none" anchor="ctr"/>
          <a:lstStyle/>
          <a:p>
            <a:pPr>
              <a:defRPr/>
            </a:pPr>
            <a:endParaRPr lang="et-EE">
              <a:cs typeface="+mn-cs"/>
            </a:endParaRPr>
          </a:p>
        </p:txBody>
      </p:sp>
      <p:sp>
        <p:nvSpPr>
          <p:cNvPr id="1027" name="Rectangle 3"/>
          <p:cNvSpPr>
            <a:spLocks noGrp="1" noChangeArrowheads="1"/>
          </p:cNvSpPr>
          <p:nvPr>
            <p:ph type="body" idx="1"/>
          </p:nvPr>
        </p:nvSpPr>
        <p:spPr bwMode="auto">
          <a:xfrm>
            <a:off x="314326" y="1412875"/>
            <a:ext cx="6994525"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p>
        </p:txBody>
      </p:sp>
      <p:pic>
        <p:nvPicPr>
          <p:cNvPr id="1028" name="Picture 12" descr="logo"/>
          <p:cNvPicPr>
            <a:picLocks noChangeAspect="1" noChangeArrowheads="1"/>
          </p:cNvPicPr>
          <p:nvPr/>
        </p:nvPicPr>
        <p:blipFill>
          <a:blip r:embed="rId16" cstate="print"/>
          <a:srcRect/>
          <a:stretch>
            <a:fillRect/>
          </a:stretch>
        </p:blipFill>
        <p:spPr bwMode="auto">
          <a:xfrm>
            <a:off x="6372226" y="293689"/>
            <a:ext cx="2592388" cy="471487"/>
          </a:xfrm>
          <a:prstGeom prst="rect">
            <a:avLst/>
          </a:prstGeom>
          <a:noFill/>
          <a:ln w="9525">
            <a:noFill/>
            <a:miter lim="800000"/>
            <a:headEnd/>
            <a:tailEnd/>
          </a:ln>
        </p:spPr>
      </p:pic>
      <p:sp>
        <p:nvSpPr>
          <p:cNvPr id="122891" name="Rectangle 11"/>
          <p:cNvSpPr>
            <a:spLocks noChangeArrowheads="1"/>
          </p:cNvSpPr>
          <p:nvPr/>
        </p:nvSpPr>
        <p:spPr bwMode="auto">
          <a:xfrm>
            <a:off x="250826" y="1035050"/>
            <a:ext cx="8713788" cy="198438"/>
          </a:xfrm>
          <a:prstGeom prst="rect">
            <a:avLst/>
          </a:prstGeom>
          <a:solidFill>
            <a:srgbClr val="FB8421"/>
          </a:solidFill>
          <a:ln w="9525" algn="ctr">
            <a:noFill/>
            <a:miter lim="800000"/>
            <a:headEnd/>
            <a:tailEnd/>
          </a:ln>
          <a:effectLst/>
        </p:spPr>
        <p:txBody>
          <a:bodyPr wrap="none" anchor="ctr"/>
          <a:lstStyle/>
          <a:p>
            <a:pPr>
              <a:defRPr/>
            </a:pPr>
            <a:endParaRPr lang="et-EE">
              <a:cs typeface="+mn-cs"/>
            </a:endParaRPr>
          </a:p>
        </p:txBody>
      </p:sp>
      <p:sp>
        <p:nvSpPr>
          <p:cNvPr id="122894" name="Rectangle 14"/>
          <p:cNvSpPr>
            <a:spLocks noChangeArrowheads="1"/>
          </p:cNvSpPr>
          <p:nvPr/>
        </p:nvSpPr>
        <p:spPr bwMode="auto">
          <a:xfrm>
            <a:off x="468313" y="916011"/>
            <a:ext cx="2133600" cy="356518"/>
          </a:xfrm>
          <a:prstGeom prst="rect">
            <a:avLst/>
          </a:prstGeom>
          <a:noFill/>
          <a:ln w="9525">
            <a:noFill/>
            <a:miter lim="800000"/>
            <a:headEnd/>
            <a:tailEnd/>
          </a:ln>
          <a:effectLst/>
        </p:spPr>
        <p:txBody>
          <a:bodyPr anchor="b"/>
          <a:lstStyle/>
          <a:p>
            <a:pPr>
              <a:defRPr/>
            </a:pPr>
            <a:fld id="{16C28521-7455-48AE-8617-C48B068AA124}" type="slidenum">
              <a:rPr lang="et-EE" sz="1200" b="1" smtClean="0">
                <a:cs typeface="+mn-cs"/>
              </a:rPr>
              <a:pPr>
                <a:defRPr/>
              </a:pPr>
              <a:t>‹#›</a:t>
            </a:fld>
            <a:endParaRPr lang="et-EE" sz="1200" b="1" dirty="0">
              <a:cs typeface="+mn-cs"/>
            </a:endParaRPr>
          </a:p>
        </p:txBody>
      </p:sp>
      <p:sp>
        <p:nvSpPr>
          <p:cNvPr id="1031" name="Rectangle 17"/>
          <p:cNvSpPr>
            <a:spLocks noGrp="1" noChangeArrowheads="1"/>
          </p:cNvSpPr>
          <p:nvPr>
            <p:ph type="title"/>
          </p:nvPr>
        </p:nvSpPr>
        <p:spPr bwMode="auto">
          <a:xfrm>
            <a:off x="323851" y="188913"/>
            <a:ext cx="61198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dirty="0" smtClean="0"/>
              <a:t>Click to edit Master title style</a:t>
            </a:r>
          </a:p>
        </p:txBody>
      </p:sp>
      <p:sp>
        <p:nvSpPr>
          <p:cNvPr id="8" name="TextBox 5"/>
          <p:cNvSpPr txBox="1">
            <a:spLocks noChangeArrowheads="1"/>
          </p:cNvSpPr>
          <p:nvPr/>
        </p:nvSpPr>
        <p:spPr bwMode="auto">
          <a:xfrm>
            <a:off x="7929565" y="1000126"/>
            <a:ext cx="942437" cy="276999"/>
          </a:xfrm>
          <a:prstGeom prst="rect">
            <a:avLst/>
          </a:prstGeom>
          <a:noFill/>
          <a:ln w="9525">
            <a:noFill/>
            <a:miter lim="800000"/>
            <a:headEnd/>
            <a:tailEnd/>
          </a:ln>
        </p:spPr>
        <p:txBody>
          <a:bodyPr wrap="none">
            <a:spAutoFit/>
          </a:bodyPr>
          <a:lstStyle/>
          <a:p>
            <a:pPr>
              <a:defRPr/>
            </a:pPr>
            <a:r>
              <a:rPr lang="et-EE" sz="1200" b="1" dirty="0" smtClean="0">
                <a:latin typeface="Arial" pitchFamily="34" charset="0"/>
                <a:cs typeface="Arial" pitchFamily="34" charset="0"/>
              </a:rPr>
              <a:t>12.10.2011</a:t>
            </a:r>
            <a:endParaRPr lang="et-EE" sz="1200" b="1"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p:txStyles>
    <p:titleStyle>
      <a:lvl1pPr algn="l" rtl="0" eaLnBrk="0" fontAlgn="base" hangingPunct="0">
        <a:spcBef>
          <a:spcPct val="0"/>
        </a:spcBef>
        <a:spcAft>
          <a:spcPct val="0"/>
        </a:spcAft>
        <a:defRPr sz="2400" b="1">
          <a:solidFill>
            <a:srgbClr val="010163"/>
          </a:solidFill>
          <a:latin typeface="+mj-lt"/>
          <a:ea typeface="+mj-ea"/>
          <a:cs typeface="+mj-cs"/>
        </a:defRPr>
      </a:lvl1pPr>
      <a:lvl2pPr algn="l" rtl="0" eaLnBrk="0" fontAlgn="base" hangingPunct="0">
        <a:spcBef>
          <a:spcPct val="0"/>
        </a:spcBef>
        <a:spcAft>
          <a:spcPct val="0"/>
        </a:spcAft>
        <a:defRPr sz="2400" b="1">
          <a:solidFill>
            <a:srgbClr val="010163"/>
          </a:solidFill>
          <a:latin typeface="Arial" charset="0"/>
          <a:cs typeface="Arial" charset="0"/>
        </a:defRPr>
      </a:lvl2pPr>
      <a:lvl3pPr algn="l" rtl="0" eaLnBrk="0" fontAlgn="base" hangingPunct="0">
        <a:spcBef>
          <a:spcPct val="0"/>
        </a:spcBef>
        <a:spcAft>
          <a:spcPct val="0"/>
        </a:spcAft>
        <a:defRPr sz="2400" b="1">
          <a:solidFill>
            <a:srgbClr val="010163"/>
          </a:solidFill>
          <a:latin typeface="Arial" charset="0"/>
          <a:cs typeface="Arial" charset="0"/>
        </a:defRPr>
      </a:lvl3pPr>
      <a:lvl4pPr algn="l" rtl="0" eaLnBrk="0" fontAlgn="base" hangingPunct="0">
        <a:spcBef>
          <a:spcPct val="0"/>
        </a:spcBef>
        <a:spcAft>
          <a:spcPct val="0"/>
        </a:spcAft>
        <a:defRPr sz="2400" b="1">
          <a:solidFill>
            <a:srgbClr val="010163"/>
          </a:solidFill>
          <a:latin typeface="Arial" charset="0"/>
          <a:cs typeface="Arial" charset="0"/>
        </a:defRPr>
      </a:lvl4pPr>
      <a:lvl5pPr algn="l" rtl="0" eaLnBrk="0" fontAlgn="base" hangingPunct="0">
        <a:spcBef>
          <a:spcPct val="0"/>
        </a:spcBef>
        <a:spcAft>
          <a:spcPct val="0"/>
        </a:spcAft>
        <a:defRPr sz="2400" b="1">
          <a:solidFill>
            <a:srgbClr val="010163"/>
          </a:solidFill>
          <a:latin typeface="Arial" charset="0"/>
          <a:cs typeface="Arial" charset="0"/>
        </a:defRPr>
      </a:lvl5pPr>
      <a:lvl6pPr marL="457200" algn="l" rtl="0" fontAlgn="base">
        <a:spcBef>
          <a:spcPct val="0"/>
        </a:spcBef>
        <a:spcAft>
          <a:spcPct val="0"/>
        </a:spcAft>
        <a:defRPr sz="2400" b="1">
          <a:solidFill>
            <a:srgbClr val="010163"/>
          </a:solidFill>
          <a:latin typeface="Arial" charset="0"/>
          <a:cs typeface="Arial" charset="0"/>
        </a:defRPr>
      </a:lvl6pPr>
      <a:lvl7pPr marL="914400" algn="l" rtl="0" fontAlgn="base">
        <a:spcBef>
          <a:spcPct val="0"/>
        </a:spcBef>
        <a:spcAft>
          <a:spcPct val="0"/>
        </a:spcAft>
        <a:defRPr sz="2400" b="1">
          <a:solidFill>
            <a:srgbClr val="010163"/>
          </a:solidFill>
          <a:latin typeface="Arial" charset="0"/>
          <a:cs typeface="Arial" charset="0"/>
        </a:defRPr>
      </a:lvl7pPr>
      <a:lvl8pPr marL="1371600" algn="l" rtl="0" fontAlgn="base">
        <a:spcBef>
          <a:spcPct val="0"/>
        </a:spcBef>
        <a:spcAft>
          <a:spcPct val="0"/>
        </a:spcAft>
        <a:defRPr sz="2400" b="1">
          <a:solidFill>
            <a:srgbClr val="010163"/>
          </a:solidFill>
          <a:latin typeface="Arial" charset="0"/>
          <a:cs typeface="Arial" charset="0"/>
        </a:defRPr>
      </a:lvl8pPr>
      <a:lvl9pPr marL="1828800" algn="l" rtl="0" fontAlgn="base">
        <a:spcBef>
          <a:spcPct val="0"/>
        </a:spcBef>
        <a:spcAft>
          <a:spcPct val="0"/>
        </a:spcAft>
        <a:defRPr sz="2400" b="1">
          <a:solidFill>
            <a:srgbClr val="010163"/>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010163"/>
          </a:solidFill>
          <a:latin typeface="+mn-lt"/>
          <a:ea typeface="+mn-ea"/>
          <a:cs typeface="+mn-cs"/>
        </a:defRPr>
      </a:lvl1pPr>
      <a:lvl2pPr marL="742950" indent="-285750" algn="l" rtl="0" eaLnBrk="0" fontAlgn="base" hangingPunct="0">
        <a:spcBef>
          <a:spcPct val="20000"/>
        </a:spcBef>
        <a:spcAft>
          <a:spcPct val="0"/>
        </a:spcAft>
        <a:buChar char="–"/>
        <a:defRPr sz="2000">
          <a:solidFill>
            <a:srgbClr val="010163"/>
          </a:solidFill>
          <a:latin typeface="+mn-lt"/>
          <a:cs typeface="+mn-cs"/>
        </a:defRPr>
      </a:lvl2pPr>
      <a:lvl3pPr marL="1143000" indent="-228600" algn="l" rtl="0" eaLnBrk="0" fontAlgn="base" hangingPunct="0">
        <a:spcBef>
          <a:spcPct val="20000"/>
        </a:spcBef>
        <a:spcAft>
          <a:spcPct val="0"/>
        </a:spcAft>
        <a:buChar char="•"/>
        <a:defRPr sz="2400">
          <a:solidFill>
            <a:srgbClr val="010163"/>
          </a:solidFill>
          <a:latin typeface="+mn-lt"/>
          <a:cs typeface="+mn-cs"/>
        </a:defRPr>
      </a:lvl3pPr>
      <a:lvl4pPr marL="1600200" indent="-228600" algn="l" rtl="0" eaLnBrk="0" fontAlgn="base" hangingPunct="0">
        <a:spcBef>
          <a:spcPct val="20000"/>
        </a:spcBef>
        <a:spcAft>
          <a:spcPct val="0"/>
        </a:spcAft>
        <a:buChar char="–"/>
        <a:defRPr sz="1600">
          <a:solidFill>
            <a:srgbClr val="010163"/>
          </a:solidFill>
          <a:latin typeface="+mn-lt"/>
          <a:cs typeface="+mn-cs"/>
        </a:defRPr>
      </a:lvl4pPr>
      <a:lvl5pPr marL="2057400" indent="-228600" algn="l" rtl="0" eaLnBrk="0" fontAlgn="base" hangingPunct="0">
        <a:spcBef>
          <a:spcPct val="20000"/>
        </a:spcBef>
        <a:spcAft>
          <a:spcPct val="0"/>
        </a:spcAft>
        <a:buChar char="»"/>
        <a:defRPr sz="1400">
          <a:solidFill>
            <a:srgbClr val="010163"/>
          </a:solidFill>
          <a:latin typeface="+mn-lt"/>
          <a:cs typeface="+mn-cs"/>
        </a:defRPr>
      </a:lvl5pPr>
      <a:lvl6pPr marL="2514600" indent="-228600" algn="l" rtl="0" fontAlgn="base">
        <a:spcBef>
          <a:spcPct val="20000"/>
        </a:spcBef>
        <a:spcAft>
          <a:spcPct val="0"/>
        </a:spcAft>
        <a:buChar char="»"/>
        <a:defRPr sz="1400">
          <a:solidFill>
            <a:srgbClr val="010163"/>
          </a:solidFill>
          <a:latin typeface="+mn-lt"/>
          <a:cs typeface="+mn-cs"/>
        </a:defRPr>
      </a:lvl6pPr>
      <a:lvl7pPr marL="2971800" indent="-228600" algn="l" rtl="0" fontAlgn="base">
        <a:spcBef>
          <a:spcPct val="20000"/>
        </a:spcBef>
        <a:spcAft>
          <a:spcPct val="0"/>
        </a:spcAft>
        <a:buChar char="»"/>
        <a:defRPr sz="1400">
          <a:solidFill>
            <a:srgbClr val="010163"/>
          </a:solidFill>
          <a:latin typeface="+mn-lt"/>
          <a:cs typeface="+mn-cs"/>
        </a:defRPr>
      </a:lvl7pPr>
      <a:lvl8pPr marL="3429000" indent="-228600" algn="l" rtl="0" fontAlgn="base">
        <a:spcBef>
          <a:spcPct val="20000"/>
        </a:spcBef>
        <a:spcAft>
          <a:spcPct val="0"/>
        </a:spcAft>
        <a:buChar char="»"/>
        <a:defRPr sz="1400">
          <a:solidFill>
            <a:srgbClr val="010163"/>
          </a:solidFill>
          <a:latin typeface="+mn-lt"/>
          <a:cs typeface="+mn-cs"/>
        </a:defRPr>
      </a:lvl8pPr>
      <a:lvl9pPr marL="3886200" indent="-228600" algn="l" rtl="0" fontAlgn="base">
        <a:spcBef>
          <a:spcPct val="20000"/>
        </a:spcBef>
        <a:spcAft>
          <a:spcPct val="0"/>
        </a:spcAft>
        <a:buChar char="»"/>
        <a:defRPr sz="1400">
          <a:solidFill>
            <a:srgbClr val="010163"/>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t-EE" smtClean="0"/>
          </a:p>
        </p:txBody>
      </p:sp>
      <p:sp>
        <p:nvSpPr>
          <p:cNvPr id="2051"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D7A606-E8AD-4EB7-98C7-86874E16F8C5}" type="datetimeFigureOut">
              <a:rPr lang="et-EE"/>
              <a:pPr>
                <a:defRPr/>
              </a:pPr>
              <a:t>25.05.2012</a:t>
            </a:fld>
            <a:endParaRPr lang="et-EE"/>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t-EE"/>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9EA5E9-14FD-4D37-9AEF-CAE6B6AE488C}"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sileht_Uuring1_ppt"/>
          <p:cNvPicPr>
            <a:picLocks noChangeAspect="1" noChangeArrowheads="1"/>
          </p:cNvPicPr>
          <p:nvPr/>
        </p:nvPicPr>
        <p:blipFill>
          <a:blip r:embed="rId2" cstate="print"/>
          <a:srcRect/>
          <a:stretch>
            <a:fillRect/>
          </a:stretch>
        </p:blipFill>
        <p:spPr bwMode="auto">
          <a:xfrm>
            <a:off x="1" y="-12700"/>
            <a:ext cx="9139239" cy="6880225"/>
          </a:xfrm>
          <a:prstGeom prst="rect">
            <a:avLst/>
          </a:prstGeom>
          <a:noFill/>
        </p:spPr>
      </p:pic>
      <p:sp>
        <p:nvSpPr>
          <p:cNvPr id="2053" name="Text Box 5"/>
          <p:cNvSpPr txBox="1">
            <a:spLocks noChangeArrowheads="1"/>
          </p:cNvSpPr>
          <p:nvPr/>
        </p:nvSpPr>
        <p:spPr bwMode="auto">
          <a:xfrm>
            <a:off x="2555876" y="4868864"/>
            <a:ext cx="5832475" cy="584775"/>
          </a:xfrm>
          <a:prstGeom prst="rect">
            <a:avLst/>
          </a:prstGeom>
          <a:noFill/>
          <a:ln w="9525">
            <a:noFill/>
            <a:miter lim="800000"/>
            <a:headEnd/>
            <a:tailEnd/>
          </a:ln>
          <a:effectLst/>
        </p:spPr>
        <p:txBody>
          <a:bodyPr>
            <a:spAutoFit/>
          </a:bodyPr>
          <a:lstStyle/>
          <a:p>
            <a:r>
              <a:rPr lang="et-EE" sz="1600" b="1">
                <a:latin typeface="Cambria" pitchFamily="18" charset="0"/>
              </a:rPr>
              <a:t>Tellija: </a:t>
            </a:r>
            <a:r>
              <a:rPr lang="et-EE" sz="1600">
                <a:latin typeface="Cambria" pitchFamily="18" charset="0"/>
              </a:rPr>
              <a:t>Tallinna Ettevõtlusamet</a:t>
            </a:r>
          </a:p>
          <a:p>
            <a:r>
              <a:rPr lang="et-EE" sz="1600" b="1">
                <a:latin typeface="Cambria" pitchFamily="18" charset="0"/>
              </a:rPr>
              <a:t>Teostaja: </a:t>
            </a:r>
            <a:r>
              <a:rPr lang="et-EE" sz="1600">
                <a:latin typeface="Cambria" pitchFamily="18" charset="0"/>
              </a:rPr>
              <a:t>HeiVäl Consulting ja projekti ekspertgrupp</a:t>
            </a:r>
          </a:p>
        </p:txBody>
      </p:sp>
      <p:sp>
        <p:nvSpPr>
          <p:cNvPr id="2054" name="Text Box 6"/>
          <p:cNvSpPr txBox="1">
            <a:spLocks noChangeArrowheads="1"/>
          </p:cNvSpPr>
          <p:nvPr/>
        </p:nvSpPr>
        <p:spPr bwMode="auto">
          <a:xfrm>
            <a:off x="2555876" y="2574925"/>
            <a:ext cx="5832475" cy="1661993"/>
          </a:xfrm>
          <a:prstGeom prst="rect">
            <a:avLst/>
          </a:prstGeom>
          <a:noFill/>
          <a:ln w="9525">
            <a:noFill/>
            <a:miter lim="800000"/>
            <a:headEnd/>
            <a:tailEnd/>
          </a:ln>
          <a:effectLst/>
        </p:spPr>
        <p:txBody>
          <a:bodyPr>
            <a:spAutoFit/>
          </a:bodyPr>
          <a:lstStyle/>
          <a:p>
            <a:r>
              <a:rPr lang="et-EE" sz="2200" b="1" dirty="0" err="1">
                <a:solidFill>
                  <a:srgbClr val="CC0000"/>
                </a:solidFill>
                <a:latin typeface="Cambria" pitchFamily="18" charset="0"/>
              </a:rPr>
              <a:t>Mehhatroonika</a:t>
            </a:r>
            <a:r>
              <a:rPr lang="et-EE" sz="2200" b="1" dirty="0">
                <a:solidFill>
                  <a:srgbClr val="CC0000"/>
                </a:solidFill>
                <a:latin typeface="Cambria" pitchFamily="18" charset="0"/>
              </a:rPr>
              <a:t> valdkonna </a:t>
            </a:r>
          </a:p>
          <a:p>
            <a:r>
              <a:rPr lang="et-EE" sz="2200" b="1" dirty="0">
                <a:solidFill>
                  <a:srgbClr val="CC0000"/>
                </a:solidFill>
                <a:latin typeface="Cambria" pitchFamily="18" charset="0"/>
              </a:rPr>
              <a:t>suutlikkus ja konkurentsivõime </a:t>
            </a:r>
          </a:p>
          <a:p>
            <a:r>
              <a:rPr lang="et-EE" sz="2200" b="1" dirty="0">
                <a:solidFill>
                  <a:srgbClr val="CC0000"/>
                </a:solidFill>
                <a:latin typeface="Cambria" pitchFamily="18" charset="0"/>
              </a:rPr>
              <a:t>Põhja-Eesti ja Lõuna-Soome piirkonnas</a:t>
            </a:r>
          </a:p>
          <a:p>
            <a:endParaRPr lang="et-EE" b="1" dirty="0">
              <a:solidFill>
                <a:srgbClr val="CC0000"/>
              </a:solidFill>
              <a:latin typeface="Cambria" pitchFamily="18" charset="0"/>
            </a:endParaRPr>
          </a:p>
          <a:p>
            <a:r>
              <a:rPr lang="et-EE" b="1" dirty="0">
                <a:solidFill>
                  <a:srgbClr val="CC0000"/>
                </a:solidFill>
                <a:latin typeface="Cambria" pitchFamily="18" charset="0"/>
              </a:rPr>
              <a:t>INNOREG projekt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Klientide ostumotiivide hinnangud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9" name="Rectangle 8"/>
          <p:cNvSpPr/>
          <p:nvPr/>
        </p:nvSpPr>
        <p:spPr bwMode="auto">
          <a:xfrm>
            <a:off x="2915816" y="1268761"/>
            <a:ext cx="367240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971600" y="5786101"/>
            <a:ext cx="7704856" cy="523220"/>
          </a:xfrm>
          <a:prstGeom prst="rect">
            <a:avLst/>
          </a:prstGeom>
          <a:noFill/>
        </p:spPr>
        <p:txBody>
          <a:bodyPr wrap="square" rtlCol="0">
            <a:spAutoFit/>
          </a:bodyPr>
          <a:lstStyle/>
          <a:p>
            <a:r>
              <a:rPr lang="et-EE" sz="1400" dirty="0" smtClean="0"/>
              <a:t>Eesti ettevõtete klientide peamised ostumotiivid on kvaliteet, hind ning paindlikkus.</a:t>
            </a:r>
          </a:p>
          <a:p>
            <a:r>
              <a:rPr lang="et-EE" sz="1400" dirty="0" smtClean="0"/>
              <a:t>Soome ettevõtete klientidele on hinna asemel kaks korda olulisem margitruudus.</a:t>
            </a:r>
            <a:endParaRPr lang="et-EE" sz="1400" dirty="0"/>
          </a:p>
        </p:txBody>
      </p:sp>
      <p:sp>
        <p:nvSpPr>
          <p:cNvPr id="7" name="TextBox 6"/>
          <p:cNvSpPr txBox="1"/>
          <p:nvPr/>
        </p:nvSpPr>
        <p:spPr>
          <a:xfrm>
            <a:off x="395536" y="1268762"/>
            <a:ext cx="7704856" cy="307777"/>
          </a:xfrm>
          <a:prstGeom prst="rect">
            <a:avLst/>
          </a:prstGeom>
          <a:noFill/>
        </p:spPr>
        <p:txBody>
          <a:bodyPr wrap="square" rtlCol="0">
            <a:spAutoFit/>
          </a:bodyPr>
          <a:lstStyle/>
          <a:p>
            <a:r>
              <a:rPr lang="et-EE" sz="1400" dirty="0" smtClean="0"/>
              <a:t>Millised on klientide ostumotiivid?</a:t>
            </a:r>
            <a:endParaRPr lang="et-EE" sz="1400" dirty="0"/>
          </a:p>
        </p:txBody>
      </p:sp>
      <p:pic>
        <p:nvPicPr>
          <p:cNvPr id="2051" name="Picture 3"/>
          <p:cNvPicPr>
            <a:picLocks noChangeAspect="1" noChangeArrowheads="1"/>
          </p:cNvPicPr>
          <p:nvPr/>
        </p:nvPicPr>
        <p:blipFill>
          <a:blip r:embed="rId3" cstate="print"/>
          <a:srcRect/>
          <a:stretch>
            <a:fillRect/>
          </a:stretch>
        </p:blipFill>
        <p:spPr bwMode="auto">
          <a:xfrm>
            <a:off x="1152526" y="1508348"/>
            <a:ext cx="6838951" cy="4152900"/>
          </a:xfrm>
          <a:prstGeom prst="rect">
            <a:avLst/>
          </a:prstGeom>
          <a:noFill/>
          <a:ln w="9525">
            <a:noFill/>
            <a:miter lim="800000"/>
            <a:headEnd/>
            <a:tailEnd/>
          </a:ln>
        </p:spPr>
      </p:pic>
      <p:sp>
        <p:nvSpPr>
          <p:cNvPr id="10" name="Oval 9"/>
          <p:cNvSpPr/>
          <p:nvPr/>
        </p:nvSpPr>
        <p:spPr bwMode="auto">
          <a:xfrm>
            <a:off x="2857489" y="1857364"/>
            <a:ext cx="2428892" cy="214314"/>
          </a:xfrm>
          <a:prstGeom prst="ellipse">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2857489" y="2143117"/>
            <a:ext cx="3286148" cy="285752"/>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2786051" y="4786323"/>
            <a:ext cx="3286148" cy="285752"/>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2857489" y="2643183"/>
            <a:ext cx="3286148" cy="285752"/>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6660232" y="5301208"/>
            <a:ext cx="79208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Uute klientide leidmise allikad riigiti</a:t>
            </a:r>
            <a:endParaRPr lang="et-EE" dirty="0"/>
          </a:p>
        </p:txBody>
      </p:sp>
      <p:sp>
        <p:nvSpPr>
          <p:cNvPr id="7" name="TextBox 6"/>
          <p:cNvSpPr txBox="1"/>
          <p:nvPr/>
        </p:nvSpPr>
        <p:spPr>
          <a:xfrm>
            <a:off x="971600" y="5661249"/>
            <a:ext cx="7704856" cy="954107"/>
          </a:xfrm>
          <a:prstGeom prst="rect">
            <a:avLst/>
          </a:prstGeom>
          <a:noFill/>
        </p:spPr>
        <p:txBody>
          <a:bodyPr wrap="square" rtlCol="0">
            <a:spAutoFit/>
          </a:bodyPr>
          <a:lstStyle/>
          <a:p>
            <a:r>
              <a:rPr lang="et-EE" sz="1400" dirty="0" smtClean="0"/>
              <a:t>Eesti ettevõtted tegelevad aktiivsemalt müügiga, mida toetatakse messide, hankekonkursside ja internetiga.</a:t>
            </a:r>
          </a:p>
          <a:p>
            <a:r>
              <a:rPr lang="et-EE" sz="1400" dirty="0" smtClean="0"/>
              <a:t>Soome ettevõtete tuntus toob kliente, mis võimaldab vähem tegeleda teiste allikatega. See võib olla seotud valdava tegutsemisega siseturul.</a:t>
            </a:r>
            <a:endParaRPr lang="et-EE" sz="1400" dirty="0"/>
          </a:p>
        </p:txBody>
      </p:sp>
      <p:sp>
        <p:nvSpPr>
          <p:cNvPr id="5" name="AutoShape 5"/>
          <p:cNvSpPr>
            <a:spLocks noChangeArrowheads="1"/>
          </p:cNvSpPr>
          <p:nvPr/>
        </p:nvSpPr>
        <p:spPr bwMode="auto">
          <a:xfrm rot="10800000">
            <a:off x="428596" y="5715017"/>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grpSp>
        <p:nvGrpSpPr>
          <p:cNvPr id="10" name="Group 9"/>
          <p:cNvGrpSpPr/>
          <p:nvPr/>
        </p:nvGrpSpPr>
        <p:grpSpPr>
          <a:xfrm>
            <a:off x="704851" y="1268761"/>
            <a:ext cx="7734300" cy="4440560"/>
            <a:chOff x="704850" y="1268760"/>
            <a:chExt cx="7734300" cy="4440560"/>
          </a:xfrm>
        </p:grpSpPr>
        <p:pic>
          <p:nvPicPr>
            <p:cNvPr id="20482" name="Picture 2"/>
            <p:cNvPicPr>
              <a:picLocks noChangeAspect="1" noChangeArrowheads="1"/>
            </p:cNvPicPr>
            <p:nvPr/>
          </p:nvPicPr>
          <p:blipFill>
            <a:blip r:embed="rId3" cstate="print"/>
            <a:srcRect/>
            <a:stretch>
              <a:fillRect/>
            </a:stretch>
          </p:blipFill>
          <p:spPr bwMode="auto">
            <a:xfrm>
              <a:off x="704850" y="1268760"/>
              <a:ext cx="7734300" cy="4440560"/>
            </a:xfrm>
            <a:prstGeom prst="rect">
              <a:avLst/>
            </a:prstGeom>
            <a:noFill/>
            <a:ln w="9525">
              <a:noFill/>
              <a:miter lim="800000"/>
              <a:headEnd/>
              <a:tailEnd/>
            </a:ln>
          </p:spPr>
        </p:pic>
        <p:sp>
          <p:nvSpPr>
            <p:cNvPr id="8" name="Rectangle 7"/>
            <p:cNvSpPr/>
            <p:nvPr/>
          </p:nvSpPr>
          <p:spPr bwMode="auto">
            <a:xfrm>
              <a:off x="3419872" y="1268760"/>
              <a:ext cx="266429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68762"/>
            <a:ext cx="7704856" cy="307777"/>
          </a:xfrm>
          <a:prstGeom prst="rect">
            <a:avLst/>
          </a:prstGeom>
          <a:noFill/>
        </p:spPr>
        <p:txBody>
          <a:bodyPr wrap="square" rtlCol="0">
            <a:spAutoFit/>
          </a:bodyPr>
          <a:lstStyle/>
          <a:p>
            <a:r>
              <a:rPr lang="et-EE" sz="1400" dirty="0" smtClean="0"/>
              <a:t>Kuidas leiate uusi kliente?</a:t>
            </a:r>
            <a:endParaRPr lang="et-EE" sz="1400" dirty="0"/>
          </a:p>
        </p:txBody>
      </p:sp>
      <p:sp>
        <p:nvSpPr>
          <p:cNvPr id="11" name="Oval 10"/>
          <p:cNvSpPr/>
          <p:nvPr/>
        </p:nvSpPr>
        <p:spPr bwMode="auto">
          <a:xfrm>
            <a:off x="3214678" y="2285992"/>
            <a:ext cx="3500463" cy="285752"/>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3214678" y="1857365"/>
            <a:ext cx="3500463" cy="357190"/>
          </a:xfrm>
          <a:prstGeom prst="ellipse">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Ettevõtte klientide allikad sõltuvalt tehnoloogilisest konkurentsivõimest</a:t>
            </a:r>
            <a:endParaRPr lang="et-EE" dirty="0"/>
          </a:p>
        </p:txBody>
      </p:sp>
      <p:sp>
        <p:nvSpPr>
          <p:cNvPr id="5" name="AutoShape 5"/>
          <p:cNvSpPr>
            <a:spLocks noChangeArrowheads="1"/>
          </p:cNvSpPr>
          <p:nvPr/>
        </p:nvSpPr>
        <p:spPr bwMode="auto">
          <a:xfrm rot="10800000">
            <a:off x="513208" y="594928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8" name="TextBox 7"/>
          <p:cNvSpPr txBox="1"/>
          <p:nvPr/>
        </p:nvSpPr>
        <p:spPr>
          <a:xfrm>
            <a:off x="971600" y="5661249"/>
            <a:ext cx="7704856" cy="954107"/>
          </a:xfrm>
          <a:prstGeom prst="rect">
            <a:avLst/>
          </a:prstGeom>
          <a:noFill/>
        </p:spPr>
        <p:txBody>
          <a:bodyPr wrap="square" rtlCol="0">
            <a:spAutoFit/>
          </a:bodyPr>
          <a:lstStyle/>
          <a:p>
            <a:r>
              <a:rPr lang="et-EE" sz="1400" dirty="0" smtClean="0"/>
              <a:t>Tehnoloogiliselt konkurentsivõimelisemad ettevõtted saavad rohkem toetuda tuntusele.</a:t>
            </a:r>
          </a:p>
          <a:p>
            <a:r>
              <a:rPr lang="et-EE" sz="1400" dirty="0" smtClean="0"/>
              <a:t>Mida madalam on tehnoloogiline konkurentsivõime, seda enam kasutatakse aktiivset müüki.</a:t>
            </a:r>
          </a:p>
          <a:p>
            <a:r>
              <a:rPr lang="et-EE" sz="1400" dirty="0" smtClean="0"/>
              <a:t>Turuliidrid kasutavad erinevaid klientide allikaid tasakaalustatumalt, nõrgad ettevõtted tuginevad valdavalt aktiivsele müügile.</a:t>
            </a:r>
          </a:p>
        </p:txBody>
      </p:sp>
      <p:grpSp>
        <p:nvGrpSpPr>
          <p:cNvPr id="11" name="Group 10"/>
          <p:cNvGrpSpPr/>
          <p:nvPr/>
        </p:nvGrpSpPr>
        <p:grpSpPr>
          <a:xfrm>
            <a:off x="714375" y="1523668"/>
            <a:ext cx="7715251" cy="4232672"/>
            <a:chOff x="714375" y="1243186"/>
            <a:chExt cx="7715250" cy="4232672"/>
          </a:xfrm>
        </p:grpSpPr>
        <p:pic>
          <p:nvPicPr>
            <p:cNvPr id="7174" name="Picture 6"/>
            <p:cNvPicPr>
              <a:picLocks noChangeAspect="1" noChangeArrowheads="1"/>
            </p:cNvPicPr>
            <p:nvPr/>
          </p:nvPicPr>
          <p:blipFill>
            <a:blip r:embed="rId3" cstate="print"/>
            <a:srcRect/>
            <a:stretch>
              <a:fillRect/>
            </a:stretch>
          </p:blipFill>
          <p:spPr bwMode="auto">
            <a:xfrm>
              <a:off x="714375" y="1243186"/>
              <a:ext cx="7715250" cy="3409950"/>
            </a:xfrm>
            <a:prstGeom prst="rect">
              <a:avLst/>
            </a:prstGeom>
            <a:noFill/>
            <a:ln w="9525">
              <a:noFill/>
              <a:miter lim="800000"/>
              <a:headEnd/>
              <a:tailEnd/>
            </a:ln>
          </p:spPr>
        </p:pic>
        <p:sp>
          <p:nvSpPr>
            <p:cNvPr id="13" name="TextBox 12"/>
            <p:cNvSpPr txBox="1"/>
            <p:nvPr/>
          </p:nvSpPr>
          <p:spPr>
            <a:xfrm>
              <a:off x="1115616" y="4437112"/>
              <a:ext cx="936104" cy="646331"/>
            </a:xfrm>
            <a:prstGeom prst="rect">
              <a:avLst/>
            </a:prstGeom>
            <a:noFill/>
          </p:spPr>
          <p:txBody>
            <a:bodyPr wrap="square" rtlCol="0">
              <a:spAutoFit/>
            </a:bodyPr>
            <a:lstStyle/>
            <a:p>
              <a:r>
                <a:rPr lang="et-EE" sz="1200" dirty="0" smtClean="0"/>
                <a:t>Ettevõtte on turuliider</a:t>
              </a:r>
              <a:endParaRPr lang="et-EE" sz="1200" dirty="0"/>
            </a:p>
          </p:txBody>
        </p:sp>
        <p:sp>
          <p:nvSpPr>
            <p:cNvPr id="14" name="TextBox 13"/>
            <p:cNvSpPr txBox="1"/>
            <p:nvPr/>
          </p:nvSpPr>
          <p:spPr>
            <a:xfrm>
              <a:off x="2051720" y="4437112"/>
              <a:ext cx="1080120" cy="1038746"/>
            </a:xfrm>
            <a:prstGeom prst="rect">
              <a:avLst/>
            </a:prstGeom>
            <a:noFill/>
          </p:spPr>
          <p:txBody>
            <a:bodyPr wrap="square" rtlCol="0">
              <a:spAutoFit/>
            </a:bodyPr>
            <a:lstStyle/>
            <a:p>
              <a:r>
                <a:rPr lang="fi-FI" sz="1200" dirty="0" smtClean="0"/>
                <a:t>Ettevõte on täna paremas seisus kui konkurendid</a:t>
              </a:r>
              <a:endParaRPr lang="et-EE" sz="1200" dirty="0"/>
            </a:p>
          </p:txBody>
        </p:sp>
        <p:sp>
          <p:nvSpPr>
            <p:cNvPr id="15" name="TextBox 14"/>
            <p:cNvSpPr txBox="1"/>
            <p:nvPr/>
          </p:nvSpPr>
          <p:spPr>
            <a:xfrm>
              <a:off x="3059832" y="4437112"/>
              <a:ext cx="1080120" cy="830997"/>
            </a:xfrm>
            <a:prstGeom prst="rect">
              <a:avLst/>
            </a:prstGeom>
            <a:noFill/>
          </p:spPr>
          <p:txBody>
            <a:bodyPr wrap="square" rtlCol="0">
              <a:spAutoFit/>
            </a:bodyPr>
            <a:lstStyle/>
            <a:p>
              <a:r>
                <a:rPr lang="et-EE" sz="1200" dirty="0" smtClean="0"/>
                <a:t>Ettevõte on konkuren-tidega samal tasemel</a:t>
              </a:r>
              <a:endParaRPr lang="et-EE" sz="1200" dirty="0"/>
            </a:p>
          </p:txBody>
        </p:sp>
        <p:sp>
          <p:nvSpPr>
            <p:cNvPr id="16" name="TextBox 15"/>
            <p:cNvSpPr txBox="1"/>
            <p:nvPr/>
          </p:nvSpPr>
          <p:spPr>
            <a:xfrm>
              <a:off x="4139952" y="4437112"/>
              <a:ext cx="1080120" cy="830997"/>
            </a:xfrm>
            <a:prstGeom prst="rect">
              <a:avLst/>
            </a:prstGeom>
            <a:noFill/>
          </p:spPr>
          <p:txBody>
            <a:bodyPr wrap="square" rtlCol="0">
              <a:spAutoFit/>
            </a:bodyPr>
            <a:lstStyle/>
            <a:p>
              <a:r>
                <a:rPr lang="et-EE" sz="1200" dirty="0" smtClean="0"/>
                <a:t>Ettevõte konkurentsi-võime on madal</a:t>
              </a:r>
              <a:endParaRPr lang="et-EE" sz="1200" dirty="0"/>
            </a:p>
          </p:txBody>
        </p:sp>
      </p:grpSp>
      <p:sp>
        <p:nvSpPr>
          <p:cNvPr id="10" name="TextBox 9"/>
          <p:cNvSpPr txBox="1"/>
          <p:nvPr/>
        </p:nvSpPr>
        <p:spPr>
          <a:xfrm>
            <a:off x="4932040" y="1412778"/>
            <a:ext cx="3384376" cy="307777"/>
          </a:xfrm>
          <a:prstGeom prst="rect">
            <a:avLst/>
          </a:prstGeom>
          <a:noFill/>
        </p:spPr>
        <p:txBody>
          <a:bodyPr wrap="square" rtlCol="0">
            <a:spAutoFit/>
          </a:bodyPr>
          <a:lstStyle/>
          <a:p>
            <a:r>
              <a:rPr lang="et-EE" sz="1400" dirty="0" smtClean="0"/>
              <a:t>Kuidas leiate uusi kliente?</a:t>
            </a:r>
            <a:endParaRPr lang="et-EE" sz="1400" dirty="0"/>
          </a:p>
        </p:txBody>
      </p:sp>
      <p:sp>
        <p:nvSpPr>
          <p:cNvPr id="12" name="TextBox 11"/>
          <p:cNvSpPr txBox="1"/>
          <p:nvPr/>
        </p:nvSpPr>
        <p:spPr>
          <a:xfrm>
            <a:off x="4932040" y="4581129"/>
            <a:ext cx="3087960" cy="276999"/>
          </a:xfrm>
          <a:prstGeom prst="rect">
            <a:avLst/>
          </a:prstGeom>
          <a:noFill/>
        </p:spPr>
        <p:txBody>
          <a:bodyPr wrap="square" rtlCol="0">
            <a:spAutoFit/>
          </a:bodyPr>
          <a:lstStyle/>
          <a:p>
            <a:r>
              <a:rPr lang="et-EE" sz="1200" dirty="0" smtClean="0"/>
              <a:t>Ettevõtte tehnoloogiline konkurentsivõime</a:t>
            </a:r>
            <a:endParaRPr lang="et-EE"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Uute turgude otsimise põhjused</a:t>
            </a:r>
            <a:endParaRPr lang="et-EE" dirty="0"/>
          </a:p>
        </p:txBody>
      </p:sp>
      <p:pic>
        <p:nvPicPr>
          <p:cNvPr id="14338" name="Picture 2"/>
          <p:cNvPicPr>
            <a:picLocks noChangeAspect="1" noChangeArrowheads="1"/>
          </p:cNvPicPr>
          <p:nvPr/>
        </p:nvPicPr>
        <p:blipFill>
          <a:blip r:embed="rId3" cstate="print"/>
          <a:srcRect/>
          <a:stretch>
            <a:fillRect/>
          </a:stretch>
        </p:blipFill>
        <p:spPr bwMode="auto">
          <a:xfrm>
            <a:off x="582117" y="1292697"/>
            <a:ext cx="7734300" cy="4656584"/>
          </a:xfrm>
          <a:prstGeom prst="rect">
            <a:avLst/>
          </a:prstGeom>
          <a:noFill/>
          <a:ln w="9525">
            <a:noFill/>
            <a:miter lim="800000"/>
            <a:headEnd/>
            <a:tailEnd/>
          </a:ln>
        </p:spPr>
      </p:pic>
      <p:sp>
        <p:nvSpPr>
          <p:cNvPr id="5" name="AutoShape 5"/>
          <p:cNvSpPr>
            <a:spLocks noChangeArrowheads="1"/>
          </p:cNvSpPr>
          <p:nvPr/>
        </p:nvSpPr>
        <p:spPr bwMode="auto">
          <a:xfrm rot="10800000">
            <a:off x="611560" y="6021289"/>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9" name="TextBox 8"/>
          <p:cNvSpPr txBox="1"/>
          <p:nvPr/>
        </p:nvSpPr>
        <p:spPr>
          <a:xfrm>
            <a:off x="971600" y="6001544"/>
            <a:ext cx="7704856" cy="307777"/>
          </a:xfrm>
          <a:prstGeom prst="rect">
            <a:avLst/>
          </a:prstGeom>
          <a:noFill/>
        </p:spPr>
        <p:txBody>
          <a:bodyPr wrap="square" rtlCol="0">
            <a:spAutoFit/>
          </a:bodyPr>
          <a:lstStyle/>
          <a:p>
            <a:r>
              <a:rPr lang="et-EE" sz="1400" dirty="0" smtClean="0"/>
              <a:t>Eesti ettevõtted hindavad kõiki eksportimise põhjuseid kõrgemalt.</a:t>
            </a:r>
            <a:endParaRPr lang="et-EE" sz="1400" dirty="0"/>
          </a:p>
        </p:txBody>
      </p:sp>
      <p:sp>
        <p:nvSpPr>
          <p:cNvPr id="10" name="Rectangle 9"/>
          <p:cNvSpPr/>
          <p:nvPr/>
        </p:nvSpPr>
        <p:spPr bwMode="auto">
          <a:xfrm>
            <a:off x="2843808" y="1268761"/>
            <a:ext cx="367240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95536" y="1268762"/>
            <a:ext cx="7704856" cy="307777"/>
          </a:xfrm>
          <a:prstGeom prst="rect">
            <a:avLst/>
          </a:prstGeom>
          <a:noFill/>
        </p:spPr>
        <p:txBody>
          <a:bodyPr wrap="square" rtlCol="0">
            <a:spAutoFit/>
          </a:bodyPr>
          <a:lstStyle/>
          <a:p>
            <a:r>
              <a:rPr lang="et-EE" sz="1400" dirty="0" smtClean="0"/>
              <a:t>Mis sunnib ettevõtet uusi turgusid otsima?</a:t>
            </a:r>
            <a:endParaRPr lang="et-EE" sz="1400" dirty="0"/>
          </a:p>
        </p:txBody>
      </p:sp>
      <p:sp>
        <p:nvSpPr>
          <p:cNvPr id="8" name="Oval 7"/>
          <p:cNvSpPr/>
          <p:nvPr/>
        </p:nvSpPr>
        <p:spPr bwMode="auto">
          <a:xfrm rot="15857319">
            <a:off x="4572361" y="2624771"/>
            <a:ext cx="3630025" cy="1714281"/>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Hinnangud tänasele turupotentsiaalile</a:t>
            </a:r>
            <a:endParaRPr lang="et-EE" dirty="0"/>
          </a:p>
        </p:txBody>
      </p:sp>
      <p:sp>
        <p:nvSpPr>
          <p:cNvPr id="5" name="AutoShape 5"/>
          <p:cNvSpPr>
            <a:spLocks noChangeArrowheads="1"/>
          </p:cNvSpPr>
          <p:nvPr/>
        </p:nvSpPr>
        <p:spPr bwMode="auto">
          <a:xfrm rot="10800000">
            <a:off x="513208" y="6006386"/>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grpSp>
        <p:nvGrpSpPr>
          <p:cNvPr id="12" name="Group 11"/>
          <p:cNvGrpSpPr/>
          <p:nvPr/>
        </p:nvGrpSpPr>
        <p:grpSpPr>
          <a:xfrm>
            <a:off x="942157" y="1268760"/>
            <a:ext cx="7734300" cy="4800600"/>
            <a:chOff x="942156" y="1268760"/>
            <a:chExt cx="7734300" cy="4800600"/>
          </a:xfrm>
        </p:grpSpPr>
        <p:pic>
          <p:nvPicPr>
            <p:cNvPr id="13315" name="Picture 3"/>
            <p:cNvPicPr>
              <a:picLocks noChangeAspect="1" noChangeArrowheads="1"/>
            </p:cNvPicPr>
            <p:nvPr/>
          </p:nvPicPr>
          <p:blipFill>
            <a:blip r:embed="rId3" cstate="print"/>
            <a:srcRect/>
            <a:stretch>
              <a:fillRect/>
            </a:stretch>
          </p:blipFill>
          <p:spPr bwMode="auto">
            <a:xfrm>
              <a:off x="942156" y="1268760"/>
              <a:ext cx="7734300" cy="4800600"/>
            </a:xfrm>
            <a:prstGeom prst="rect">
              <a:avLst/>
            </a:prstGeom>
            <a:noFill/>
            <a:ln w="9525">
              <a:noFill/>
              <a:miter lim="800000"/>
              <a:headEnd/>
              <a:tailEnd/>
            </a:ln>
          </p:spPr>
        </p:pic>
        <p:sp>
          <p:nvSpPr>
            <p:cNvPr id="9" name="Oval 8"/>
            <p:cNvSpPr/>
            <p:nvPr/>
          </p:nvSpPr>
          <p:spPr bwMode="auto">
            <a:xfrm>
              <a:off x="3707904" y="1844824"/>
              <a:ext cx="3312368" cy="432048"/>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3635896" y="2492896"/>
              <a:ext cx="3384376" cy="432048"/>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195736" y="1340768"/>
              <a:ext cx="5328592" cy="21602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13" name="TextBox 12"/>
          <p:cNvSpPr txBox="1"/>
          <p:nvPr/>
        </p:nvSpPr>
        <p:spPr>
          <a:xfrm>
            <a:off x="395536" y="1268762"/>
            <a:ext cx="7704856" cy="307777"/>
          </a:xfrm>
          <a:prstGeom prst="rect">
            <a:avLst/>
          </a:prstGeom>
          <a:noFill/>
        </p:spPr>
        <p:txBody>
          <a:bodyPr wrap="square" rtlCol="0">
            <a:spAutoFit/>
          </a:bodyPr>
          <a:lstStyle/>
          <a:p>
            <a:r>
              <a:rPr lang="et-EE" sz="1400" dirty="0" smtClean="0"/>
              <a:t>Kuidas hindate oma turupotentsiaali erinevate turgude lõikes täna (2010.a)?</a:t>
            </a:r>
            <a:endParaRPr lang="et-EE" sz="1400" dirty="0"/>
          </a:p>
        </p:txBody>
      </p:sp>
      <p:sp>
        <p:nvSpPr>
          <p:cNvPr id="8" name="TextBox 7"/>
          <p:cNvSpPr txBox="1"/>
          <p:nvPr/>
        </p:nvSpPr>
        <p:spPr>
          <a:xfrm>
            <a:off x="971600" y="5930116"/>
            <a:ext cx="7704856" cy="523220"/>
          </a:xfrm>
          <a:prstGeom prst="rect">
            <a:avLst/>
          </a:prstGeom>
          <a:noFill/>
        </p:spPr>
        <p:txBody>
          <a:bodyPr wrap="square" rtlCol="0">
            <a:spAutoFit/>
          </a:bodyPr>
          <a:lstStyle/>
          <a:p>
            <a:r>
              <a:rPr lang="et-EE" sz="1400" dirty="0" smtClean="0"/>
              <a:t>Soome ettevõtted hindavad kõige suuremaks koduturu potentsiaali.</a:t>
            </a:r>
          </a:p>
          <a:p>
            <a:r>
              <a:rPr lang="et-EE" sz="1400" dirty="0" smtClean="0"/>
              <a:t>Eesti ettevõtete suurimaks praeguseks turuks on Põhjamaad.</a:t>
            </a:r>
            <a:endParaRPr lang="et-EE" sz="1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412776"/>
            <a:ext cx="8362131" cy="4713288"/>
          </a:xfrm>
        </p:spPr>
        <p:txBody>
          <a:bodyPr/>
          <a:lstStyle/>
          <a:p>
            <a:r>
              <a:rPr lang="et-EE" sz="2000" dirty="0" smtClean="0"/>
              <a:t>Eesti ettevõtted kasutavad uute klientide leidmiseks aktiivset müüki ning teenindavad peamiselt väiksemaid kliente, kes peavad oluliseks kvaliteeti, hinda ja paindlikkust.</a:t>
            </a:r>
          </a:p>
          <a:p>
            <a:endParaRPr lang="et-EE" sz="2000" dirty="0" smtClean="0"/>
          </a:p>
          <a:p>
            <a:r>
              <a:rPr lang="et-EE" sz="2000" dirty="0" smtClean="0"/>
              <a:t>Eesti ettevõtted on turu väiksuse tõttu sunnitud arendama eksporti ning peavad turupotentsiaali kõrgeimaks Põhjamaades.</a:t>
            </a:r>
          </a:p>
          <a:p>
            <a:endParaRPr lang="et-EE" sz="2000" dirty="0" smtClean="0"/>
          </a:p>
          <a:p>
            <a:r>
              <a:rPr lang="et-EE" sz="2000" dirty="0" smtClean="0"/>
              <a:t>Soome ettevõtted saavad toetuda oma tuntusele koduturul ning teenindavad suurkliente, kelle ostumotiiviks on margitruudus. Selle tõttu võib oluliselt vähem panustada turundusele ja madalama hinnatundlikkuse tõttu saab sama pingutusega kasumlikumalt töötada.</a:t>
            </a:r>
          </a:p>
          <a:p>
            <a:endParaRPr lang="et-EE" dirty="0"/>
          </a:p>
        </p:txBody>
      </p:sp>
      <p:sp>
        <p:nvSpPr>
          <p:cNvPr id="3" name="Title 2"/>
          <p:cNvSpPr>
            <a:spLocks noGrp="1"/>
          </p:cNvSpPr>
          <p:nvPr>
            <p:ph type="title"/>
          </p:nvPr>
        </p:nvSpPr>
        <p:spPr/>
        <p:txBody>
          <a:bodyPr/>
          <a:lstStyle/>
          <a:p>
            <a:r>
              <a:rPr lang="et-EE" dirty="0" smtClean="0"/>
              <a:t>Põhijäreldused turu ja klientide kohta</a:t>
            </a:r>
            <a:endParaRPr lang="et-EE"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8914"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dirty="0" smtClean="0"/>
              <a:t>Uuringu tutvustus			</a:t>
            </a:r>
          </a:p>
          <a:p>
            <a:pPr eaLnBrk="1" hangingPunct="1">
              <a:lnSpc>
                <a:spcPct val="90000"/>
              </a:lnSpc>
            </a:pPr>
            <a:r>
              <a:rPr lang="et-EE" sz="2000" dirty="0" smtClean="0"/>
              <a:t>Turg ja kliendid			  </a:t>
            </a:r>
          </a:p>
          <a:p>
            <a:pPr eaLnBrk="1" hangingPunct="1">
              <a:lnSpc>
                <a:spcPct val="90000"/>
              </a:lnSpc>
            </a:pPr>
            <a:r>
              <a:rPr lang="et-EE" sz="2000" b="1" dirty="0" smtClean="0"/>
              <a:t>Toode ja tootearendus		 </a:t>
            </a:r>
          </a:p>
          <a:p>
            <a:pPr eaLnBrk="1" hangingPunct="1">
              <a:lnSpc>
                <a:spcPct val="90000"/>
              </a:lnSpc>
            </a:pPr>
            <a:r>
              <a:rPr lang="et-EE" sz="2000" dirty="0" smtClean="0"/>
              <a:t>Kvaliteedijuhtimine ja 		 </a:t>
            </a:r>
          </a:p>
          <a:p>
            <a:pPr lvl="1" eaLnBrk="1" hangingPunct="1">
              <a:lnSpc>
                <a:spcPct val="90000"/>
              </a:lnSpc>
            </a:pPr>
            <a:r>
              <a:rPr lang="et-EE" dirty="0" smtClean="0"/>
              <a:t>kontroll</a:t>
            </a:r>
            <a:r>
              <a:rPr lang="et-EE" sz="1600" dirty="0" smtClean="0"/>
              <a:t>				</a:t>
            </a:r>
            <a:r>
              <a:rPr lang="et-EE" dirty="0" smtClean="0"/>
              <a:t> </a:t>
            </a:r>
          </a:p>
          <a:p>
            <a:pPr eaLnBrk="1" hangingPunct="1">
              <a:lnSpc>
                <a:spcPct val="90000"/>
              </a:lnSpc>
            </a:pPr>
            <a:r>
              <a:rPr lang="et-EE" sz="2000" dirty="0" smtClean="0"/>
              <a:t>Koostöö 				 </a:t>
            </a:r>
          </a:p>
          <a:p>
            <a:pPr eaLnBrk="1" hangingPunct="1">
              <a:lnSpc>
                <a:spcPct val="90000"/>
              </a:lnSpc>
            </a:pPr>
            <a:r>
              <a:rPr lang="et-EE" sz="2000" dirty="0" smtClean="0"/>
              <a:t>Konkurentsivõime			 </a:t>
            </a:r>
          </a:p>
          <a:p>
            <a:pPr eaLnBrk="1" hangingPunct="1">
              <a:lnSpc>
                <a:spcPct val="90000"/>
              </a:lnSpc>
            </a:pPr>
            <a:r>
              <a:rPr lang="et-EE" sz="2000" dirty="0" smtClean="0"/>
              <a:t>Kokkuvõte ja soovitused		 </a:t>
            </a:r>
          </a:p>
          <a:p>
            <a:pPr eaLnBrk="1" hangingPunct="1">
              <a:lnSpc>
                <a:spcPct val="90000"/>
              </a:lnSpc>
            </a:pPr>
            <a:endParaRPr lang="et-EE" sz="2000" dirty="0" smtClean="0"/>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322265" y="2349575"/>
            <a:ext cx="504825" cy="287337"/>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Tooteliigid riikide lõikes vastanute alusel</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1043608" y="5877272"/>
            <a:ext cx="7704856" cy="523220"/>
          </a:xfrm>
          <a:prstGeom prst="rect">
            <a:avLst/>
          </a:prstGeom>
          <a:noFill/>
        </p:spPr>
        <p:txBody>
          <a:bodyPr wrap="square" rtlCol="0">
            <a:spAutoFit/>
          </a:bodyPr>
          <a:lstStyle/>
          <a:p>
            <a:r>
              <a:rPr lang="et-EE" sz="1400" dirty="0" smtClean="0"/>
              <a:t>Eesti ettevõtted pakuvad rohkem lõpptooteid ja tarbekaupu. </a:t>
            </a:r>
          </a:p>
          <a:p>
            <a:r>
              <a:rPr lang="et-EE" sz="1400" dirty="0" smtClean="0"/>
              <a:t>Soome ettevõtted pakuvad rohkem tootmisseadmeid ja pooltooteid kui Eesti ettevõtted.</a:t>
            </a:r>
            <a:endParaRPr lang="et-EE" sz="1400" dirty="0"/>
          </a:p>
        </p:txBody>
      </p:sp>
      <p:grpSp>
        <p:nvGrpSpPr>
          <p:cNvPr id="11" name="Group 10"/>
          <p:cNvGrpSpPr/>
          <p:nvPr/>
        </p:nvGrpSpPr>
        <p:grpSpPr>
          <a:xfrm>
            <a:off x="1043609" y="1340768"/>
            <a:ext cx="7734300" cy="4400550"/>
            <a:chOff x="1043608" y="1340768"/>
            <a:chExt cx="7734300" cy="4400550"/>
          </a:xfrm>
        </p:grpSpPr>
        <p:pic>
          <p:nvPicPr>
            <p:cNvPr id="2051" name="Picture 3"/>
            <p:cNvPicPr>
              <a:picLocks noChangeAspect="1" noChangeArrowheads="1"/>
            </p:cNvPicPr>
            <p:nvPr/>
          </p:nvPicPr>
          <p:blipFill>
            <a:blip r:embed="rId3" cstate="print"/>
            <a:srcRect/>
            <a:stretch>
              <a:fillRect/>
            </a:stretch>
          </p:blipFill>
          <p:spPr bwMode="auto">
            <a:xfrm>
              <a:off x="1043608" y="1340768"/>
              <a:ext cx="7734300" cy="4400550"/>
            </a:xfrm>
            <a:prstGeom prst="rect">
              <a:avLst/>
            </a:prstGeom>
            <a:noFill/>
            <a:ln w="9525">
              <a:noFill/>
              <a:miter lim="800000"/>
              <a:headEnd/>
              <a:tailEnd/>
            </a:ln>
          </p:spPr>
        </p:pic>
        <p:sp>
          <p:nvSpPr>
            <p:cNvPr id="8" name="Oval 7"/>
            <p:cNvSpPr/>
            <p:nvPr/>
          </p:nvSpPr>
          <p:spPr bwMode="auto">
            <a:xfrm>
              <a:off x="2267744" y="1628800"/>
              <a:ext cx="2592288" cy="1296144"/>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267744" y="3356992"/>
              <a:ext cx="2592288" cy="1296144"/>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3275856" y="1412776"/>
              <a:ext cx="3096344" cy="21602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12" name="TextBox 11"/>
          <p:cNvSpPr txBox="1"/>
          <p:nvPr/>
        </p:nvSpPr>
        <p:spPr>
          <a:xfrm>
            <a:off x="395536" y="1268762"/>
            <a:ext cx="7704856" cy="307777"/>
          </a:xfrm>
          <a:prstGeom prst="rect">
            <a:avLst/>
          </a:prstGeom>
          <a:noFill/>
        </p:spPr>
        <p:txBody>
          <a:bodyPr wrap="square" rtlCol="0">
            <a:spAutoFit/>
          </a:bodyPr>
          <a:lstStyle/>
          <a:p>
            <a:r>
              <a:rPr lang="et-EE" sz="1400" dirty="0" smtClean="0"/>
              <a:t>Milliseid tooteid ja teenuseid ettevõte pakub turule? Milline on nende osakaal käibest?</a:t>
            </a:r>
            <a:endParaRPr lang="et-EE"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Toodete ja teenuste väljatöötamine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733257"/>
            <a:ext cx="7704856" cy="738664"/>
          </a:xfrm>
          <a:prstGeom prst="rect">
            <a:avLst/>
          </a:prstGeom>
          <a:noFill/>
        </p:spPr>
        <p:txBody>
          <a:bodyPr wrap="square" rtlCol="0">
            <a:spAutoFit/>
          </a:bodyPr>
          <a:lstStyle/>
          <a:p>
            <a:r>
              <a:rPr lang="et-EE" sz="1400" dirty="0" smtClean="0"/>
              <a:t>Eesti ettevõtted tegelevad enam uute toodete ja teenuste arendamisega.</a:t>
            </a:r>
          </a:p>
          <a:p>
            <a:r>
              <a:rPr lang="et-EE" sz="1400" dirty="0" smtClean="0"/>
              <a:t>Soome ettevõtted tegelevad enamasti olemasolevate toodete modifitseerimise ja täiendamisega.</a:t>
            </a:r>
            <a:endParaRPr lang="et-EE" sz="1400" dirty="0"/>
          </a:p>
        </p:txBody>
      </p:sp>
      <p:sp>
        <p:nvSpPr>
          <p:cNvPr id="9" name="TextBox 8"/>
          <p:cNvSpPr txBox="1"/>
          <p:nvPr/>
        </p:nvSpPr>
        <p:spPr>
          <a:xfrm>
            <a:off x="395536" y="1279794"/>
            <a:ext cx="7704856" cy="307777"/>
          </a:xfrm>
          <a:prstGeom prst="rect">
            <a:avLst/>
          </a:prstGeom>
          <a:noFill/>
        </p:spPr>
        <p:txBody>
          <a:bodyPr wrap="square" rtlCol="0">
            <a:spAutoFit/>
          </a:bodyPr>
          <a:lstStyle/>
          <a:p>
            <a:r>
              <a:rPr lang="et-EE" sz="1400" dirty="0" smtClean="0"/>
              <a:t>Milliseid tooteid või teenuseid on ettevõte välja töötanud ja juurutanud?</a:t>
            </a:r>
            <a:endParaRPr lang="et-EE" sz="1400" dirty="0"/>
          </a:p>
        </p:txBody>
      </p:sp>
      <p:grpSp>
        <p:nvGrpSpPr>
          <p:cNvPr id="13" name="Group 12"/>
          <p:cNvGrpSpPr/>
          <p:nvPr/>
        </p:nvGrpSpPr>
        <p:grpSpPr>
          <a:xfrm>
            <a:off x="176214" y="1545252"/>
            <a:ext cx="8791575" cy="4043989"/>
            <a:chOff x="176213" y="1380499"/>
            <a:chExt cx="8791575" cy="4043989"/>
          </a:xfrm>
        </p:grpSpPr>
        <p:pic>
          <p:nvPicPr>
            <p:cNvPr id="8195" name="Picture 3"/>
            <p:cNvPicPr>
              <a:picLocks noChangeAspect="1" noChangeArrowheads="1"/>
            </p:cNvPicPr>
            <p:nvPr/>
          </p:nvPicPr>
          <p:blipFill>
            <a:blip r:embed="rId3" cstate="print"/>
            <a:srcRect/>
            <a:stretch>
              <a:fillRect/>
            </a:stretch>
          </p:blipFill>
          <p:spPr bwMode="auto">
            <a:xfrm>
              <a:off x="176213" y="1433513"/>
              <a:ext cx="8791575" cy="3990975"/>
            </a:xfrm>
            <a:prstGeom prst="rect">
              <a:avLst/>
            </a:prstGeom>
            <a:noFill/>
            <a:ln w="9525">
              <a:noFill/>
              <a:miter lim="800000"/>
              <a:headEnd/>
              <a:tailEnd/>
            </a:ln>
          </p:spPr>
        </p:pic>
        <p:sp>
          <p:nvSpPr>
            <p:cNvPr id="10" name="Oval 9"/>
            <p:cNvSpPr/>
            <p:nvPr/>
          </p:nvSpPr>
          <p:spPr bwMode="auto">
            <a:xfrm rot="20254808">
              <a:off x="5201753" y="1380499"/>
              <a:ext cx="800541" cy="2098427"/>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rot="20433152">
              <a:off x="5908226" y="3974468"/>
              <a:ext cx="572849" cy="1143501"/>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tootearenduse korraldus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643579"/>
            <a:ext cx="7704856" cy="954107"/>
          </a:xfrm>
          <a:prstGeom prst="rect">
            <a:avLst/>
          </a:prstGeom>
          <a:noFill/>
        </p:spPr>
        <p:txBody>
          <a:bodyPr wrap="square" rtlCol="0">
            <a:spAutoFit/>
          </a:bodyPr>
          <a:lstStyle/>
          <a:p>
            <a:r>
              <a:rPr lang="et-EE" sz="1400" dirty="0" smtClean="0"/>
              <a:t>Eesti ettevõtted tegelevad tootearendusega peamiselt oma arendusosakonnas, oma jõududega, seega väiksema koostööga ettevõtte sees või ettevõtete vahel</a:t>
            </a:r>
          </a:p>
          <a:p>
            <a:r>
              <a:rPr lang="et-EE" sz="1400" dirty="0" smtClean="0"/>
              <a:t>Soome ettevõtted valdavalt ei oma üldse tootearendusmeeskonda või loovad vastavalt vajadusele ajutisi meeskondi.</a:t>
            </a:r>
            <a:endParaRPr lang="et-EE" sz="1400" dirty="0"/>
          </a:p>
        </p:txBody>
      </p:sp>
      <p:grpSp>
        <p:nvGrpSpPr>
          <p:cNvPr id="15" name="Group 14"/>
          <p:cNvGrpSpPr/>
          <p:nvPr/>
        </p:nvGrpSpPr>
        <p:grpSpPr>
          <a:xfrm>
            <a:off x="755576" y="1340768"/>
            <a:ext cx="7029451" cy="3839691"/>
            <a:chOff x="1057275" y="1484784"/>
            <a:chExt cx="7029450" cy="3839691"/>
          </a:xfrm>
        </p:grpSpPr>
        <p:pic>
          <p:nvPicPr>
            <p:cNvPr id="26626" name="Picture 2"/>
            <p:cNvPicPr>
              <a:picLocks noChangeAspect="1" noChangeArrowheads="1"/>
            </p:cNvPicPr>
            <p:nvPr/>
          </p:nvPicPr>
          <p:blipFill>
            <a:blip r:embed="rId3" cstate="print"/>
            <a:srcRect/>
            <a:stretch>
              <a:fillRect/>
            </a:stretch>
          </p:blipFill>
          <p:spPr bwMode="auto">
            <a:xfrm>
              <a:off x="1057275" y="1533525"/>
              <a:ext cx="7029450" cy="3790950"/>
            </a:xfrm>
            <a:prstGeom prst="rect">
              <a:avLst/>
            </a:prstGeom>
            <a:noFill/>
            <a:ln w="9525">
              <a:noFill/>
              <a:miter lim="800000"/>
              <a:headEnd/>
              <a:tailEnd/>
            </a:ln>
          </p:spPr>
        </p:pic>
        <p:sp>
          <p:nvSpPr>
            <p:cNvPr id="10" name="Oval 9"/>
            <p:cNvSpPr/>
            <p:nvPr/>
          </p:nvSpPr>
          <p:spPr bwMode="auto">
            <a:xfrm>
              <a:off x="6300192" y="2276872"/>
              <a:ext cx="648072" cy="288032"/>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6012160" y="3068960"/>
              <a:ext cx="648072" cy="288032"/>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5868144" y="2060848"/>
              <a:ext cx="648072" cy="288032"/>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300192" y="2852936"/>
              <a:ext cx="648072" cy="288032"/>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915816" y="1484784"/>
              <a:ext cx="367240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68762"/>
            <a:ext cx="7704856" cy="307777"/>
          </a:xfrm>
          <a:prstGeom prst="rect">
            <a:avLst/>
          </a:prstGeom>
          <a:noFill/>
        </p:spPr>
        <p:txBody>
          <a:bodyPr wrap="square" rtlCol="0">
            <a:spAutoFit/>
          </a:bodyPr>
          <a:lstStyle/>
          <a:p>
            <a:r>
              <a:rPr lang="et-EE" sz="1400" dirty="0" smtClean="0"/>
              <a:t>Kuidas toimub tootearendus ettevõttes?</a:t>
            </a:r>
            <a:endParaRPr lang="et-EE"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4437113"/>
            <a:ext cx="8578155" cy="1944216"/>
          </a:xfrm>
        </p:spPr>
        <p:txBody>
          <a:bodyPr/>
          <a:lstStyle/>
          <a:p>
            <a:pPr marL="0">
              <a:spcBef>
                <a:spcPts val="0"/>
              </a:spcBef>
              <a:buNone/>
            </a:pPr>
            <a:r>
              <a:rPr lang="et-EE" sz="1400" dirty="0" smtClean="0"/>
              <a:t>Uuringu küsimustike koostamine, küsitlemine ja tulemuste analüüs viidi läbi </a:t>
            </a:r>
            <a:r>
              <a:rPr lang="et-EE" sz="1400" dirty="0" err="1" smtClean="0"/>
              <a:t>Innoreg</a:t>
            </a:r>
            <a:r>
              <a:rPr lang="et-EE" sz="1400" dirty="0" smtClean="0"/>
              <a:t> projekti (SFE23) raames. Uuringu küsimustiku koostasid </a:t>
            </a:r>
            <a:r>
              <a:rPr lang="et-EE" sz="1400" dirty="0" err="1" smtClean="0"/>
              <a:t>Innoreg</a:t>
            </a:r>
            <a:r>
              <a:rPr lang="et-EE" sz="1400" dirty="0" smtClean="0"/>
              <a:t> projekti partnerorganisatsioonide töötajad ja eksperdid: Jüri Riives, Tauno Otto, Kaia Lõun, Ingrid Hindrikson, Jaanus Vahesalu, Jaak </a:t>
            </a:r>
            <a:r>
              <a:rPr lang="et-EE" sz="1400" dirty="0" err="1" smtClean="0"/>
              <a:t>Lavin</a:t>
            </a:r>
            <a:r>
              <a:rPr lang="et-EE" sz="1400" dirty="0" smtClean="0"/>
              <a:t>, Marko Kokla, </a:t>
            </a:r>
            <a:br>
              <a:rPr lang="et-EE" sz="1400" dirty="0" smtClean="0"/>
            </a:br>
            <a:r>
              <a:rPr lang="et-EE" sz="1400" dirty="0" smtClean="0"/>
              <a:t>Veli-Pekka </a:t>
            </a:r>
            <a:r>
              <a:rPr lang="et-EE" sz="1400" dirty="0" err="1" smtClean="0"/>
              <a:t>Esala</a:t>
            </a:r>
            <a:r>
              <a:rPr lang="et-EE" sz="1400" dirty="0" smtClean="0"/>
              <a:t>, Antti </a:t>
            </a:r>
            <a:r>
              <a:rPr lang="et-EE" sz="1400" dirty="0" err="1" smtClean="0"/>
              <a:t>Lassila</a:t>
            </a:r>
            <a:r>
              <a:rPr lang="et-EE" sz="1400" dirty="0" smtClean="0"/>
              <a:t>, Jussi </a:t>
            </a:r>
            <a:r>
              <a:rPr lang="et-EE" sz="1400" dirty="0" err="1" smtClean="0"/>
              <a:t>Karlsson</a:t>
            </a:r>
            <a:r>
              <a:rPr lang="et-EE" sz="1400" dirty="0" smtClean="0"/>
              <a:t>, </a:t>
            </a:r>
            <a:r>
              <a:rPr lang="et-EE" sz="1400" dirty="0" err="1" smtClean="0"/>
              <a:t>Jukka</a:t>
            </a:r>
            <a:r>
              <a:rPr lang="et-EE" sz="1400" dirty="0" smtClean="0"/>
              <a:t> </a:t>
            </a:r>
            <a:r>
              <a:rPr lang="et-EE" sz="1400" dirty="0" err="1" smtClean="0"/>
              <a:t>Kallio</a:t>
            </a:r>
            <a:r>
              <a:rPr lang="et-EE" sz="1400" dirty="0" smtClean="0"/>
              <a:t>. </a:t>
            </a:r>
            <a:br>
              <a:rPr lang="et-EE" sz="1400" dirty="0" smtClean="0"/>
            </a:br>
            <a:endParaRPr lang="et-EE" sz="1400" dirty="0" smtClean="0"/>
          </a:p>
          <a:p>
            <a:pPr marL="0">
              <a:spcBef>
                <a:spcPts val="0"/>
              </a:spcBef>
              <a:buNone/>
            </a:pPr>
            <a:r>
              <a:rPr lang="et-EE" sz="1400" dirty="0" smtClean="0"/>
              <a:t>Uuringu analüüsi teostas </a:t>
            </a:r>
            <a:r>
              <a:rPr lang="et-EE" sz="1400" dirty="0" err="1" smtClean="0"/>
              <a:t>Heiväl</a:t>
            </a:r>
            <a:r>
              <a:rPr lang="et-EE" sz="1400" dirty="0" smtClean="0"/>
              <a:t> OÜ ekspertgrupp: Kaido Väljaots (</a:t>
            </a:r>
            <a:r>
              <a:rPr lang="et-EE" sz="1400" dirty="0" err="1" smtClean="0"/>
              <a:t>klastrite</a:t>
            </a:r>
            <a:r>
              <a:rPr lang="et-EE" sz="1400" dirty="0" smtClean="0"/>
              <a:t> valdkonna konsultant), Kaisa Kase (uuringu projektijuht), </a:t>
            </a:r>
            <a:r>
              <a:rPr lang="et-EE" sz="1400" dirty="0" err="1" smtClean="0"/>
              <a:t>Raili</a:t>
            </a:r>
            <a:r>
              <a:rPr lang="et-EE" sz="1400" dirty="0" smtClean="0"/>
              <a:t> Paat (statistik-analüütik), Tõnu Hein (tehnoloogia konsultant).</a:t>
            </a:r>
          </a:p>
          <a:p>
            <a:pPr marL="0">
              <a:spcBef>
                <a:spcPts val="0"/>
              </a:spcBef>
            </a:pPr>
            <a:endParaRPr lang="et-EE" sz="1200" dirty="0"/>
          </a:p>
        </p:txBody>
      </p:sp>
      <p:sp>
        <p:nvSpPr>
          <p:cNvPr id="3" name="Title 2"/>
          <p:cNvSpPr>
            <a:spLocks noGrp="1"/>
          </p:cNvSpPr>
          <p:nvPr>
            <p:ph type="title"/>
          </p:nvPr>
        </p:nvSpPr>
        <p:spPr/>
        <p:txBody>
          <a:bodyPr/>
          <a:lstStyle/>
          <a:p>
            <a:r>
              <a:rPr lang="et-EE"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Keskmine investeering arendusse aasta kohta</a:t>
            </a:r>
            <a:endParaRPr lang="et-EE" dirty="0"/>
          </a:p>
        </p:txBody>
      </p:sp>
      <p:sp>
        <p:nvSpPr>
          <p:cNvPr id="5" name="AutoShape 5"/>
          <p:cNvSpPr>
            <a:spLocks noChangeArrowheads="1"/>
          </p:cNvSpPr>
          <p:nvPr/>
        </p:nvSpPr>
        <p:spPr bwMode="auto">
          <a:xfrm rot="10800000">
            <a:off x="513208" y="6006386"/>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05264"/>
            <a:ext cx="7704856" cy="738664"/>
          </a:xfrm>
          <a:prstGeom prst="rect">
            <a:avLst/>
          </a:prstGeom>
          <a:noFill/>
        </p:spPr>
        <p:txBody>
          <a:bodyPr wrap="square" rtlCol="0">
            <a:spAutoFit/>
          </a:bodyPr>
          <a:lstStyle/>
          <a:p>
            <a:r>
              <a:rPr lang="et-EE" sz="1400" dirty="0" smtClean="0"/>
              <a:t>Eesti ettevõtete suurim investeering läheb tehnoloogia arendusse.</a:t>
            </a:r>
          </a:p>
          <a:p>
            <a:r>
              <a:rPr lang="et-EE" sz="1400" dirty="0" smtClean="0"/>
              <a:t>Soome ettevõtted investeerivad nii toote-, tehnoloogia kui ka ettevõtte arendusse samas suurusjärgus.</a:t>
            </a:r>
            <a:endParaRPr lang="et-EE" sz="1400" dirty="0"/>
          </a:p>
        </p:txBody>
      </p:sp>
      <p:cxnSp>
        <p:nvCxnSpPr>
          <p:cNvPr id="15" name="Elbow Connector 14"/>
          <p:cNvCxnSpPr/>
          <p:nvPr/>
        </p:nvCxnSpPr>
        <p:spPr bwMode="auto">
          <a:xfrm>
            <a:off x="4211960" y="2132857"/>
            <a:ext cx="1008112" cy="936104"/>
          </a:xfrm>
          <a:prstGeom prst="bentConnector3">
            <a:avLst>
              <a:gd name="adj1" fmla="val 50000"/>
            </a:avLst>
          </a:pr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p:spPr>
      </p:cxnSp>
      <p:grpSp>
        <p:nvGrpSpPr>
          <p:cNvPr id="31" name="Group 30"/>
          <p:cNvGrpSpPr/>
          <p:nvPr/>
        </p:nvGrpSpPr>
        <p:grpSpPr>
          <a:xfrm>
            <a:off x="1704975" y="1510258"/>
            <a:ext cx="5734051" cy="3790950"/>
            <a:chOff x="1704975" y="1533525"/>
            <a:chExt cx="5734050" cy="3790950"/>
          </a:xfrm>
        </p:grpSpPr>
        <p:pic>
          <p:nvPicPr>
            <p:cNvPr id="25602" name="Picture 2"/>
            <p:cNvPicPr>
              <a:picLocks noChangeAspect="1" noChangeArrowheads="1"/>
            </p:cNvPicPr>
            <p:nvPr/>
          </p:nvPicPr>
          <p:blipFill>
            <a:blip r:embed="rId3" cstate="print"/>
            <a:srcRect/>
            <a:stretch>
              <a:fillRect/>
            </a:stretch>
          </p:blipFill>
          <p:spPr bwMode="auto">
            <a:xfrm>
              <a:off x="1704975" y="1533525"/>
              <a:ext cx="5734050" cy="3790950"/>
            </a:xfrm>
            <a:prstGeom prst="rect">
              <a:avLst/>
            </a:prstGeom>
            <a:noFill/>
            <a:ln w="9525">
              <a:noFill/>
              <a:miter lim="800000"/>
              <a:headEnd/>
              <a:tailEnd/>
            </a:ln>
          </p:spPr>
        </p:pic>
        <p:cxnSp>
          <p:nvCxnSpPr>
            <p:cNvPr id="21" name="Straight Connector 20"/>
            <p:cNvCxnSpPr/>
            <p:nvPr/>
          </p:nvCxnSpPr>
          <p:spPr bwMode="auto">
            <a:xfrm>
              <a:off x="4283968" y="2204864"/>
              <a:ext cx="1080120" cy="1080120"/>
            </a:xfrm>
            <a:prstGeom prst="line">
              <a:avLst/>
            </a:prstGeom>
            <a:gradFill rotWithShape="1">
              <a:gsLst>
                <a:gs pos="0">
                  <a:srgbClr val="7D7DB3"/>
                </a:gs>
                <a:gs pos="100000">
                  <a:srgbClr val="7878B0"/>
                </a:gs>
              </a:gsLst>
              <a:lin ang="5400000" scaled="1"/>
            </a:gradFill>
            <a:ln w="34925" cap="flat" cmpd="sng" algn="ctr">
              <a:solidFill>
                <a:srgbClr val="FA740A"/>
              </a:solidFill>
              <a:prstDash val="solid"/>
              <a:round/>
              <a:headEnd type="none" w="med" len="med"/>
              <a:tailEnd type="none" w="med" len="med"/>
            </a:ln>
            <a:effectLst/>
          </p:spPr>
        </p:cxnSp>
        <p:cxnSp>
          <p:nvCxnSpPr>
            <p:cNvPr id="26" name="Straight Connector 25"/>
            <p:cNvCxnSpPr/>
            <p:nvPr/>
          </p:nvCxnSpPr>
          <p:spPr bwMode="auto">
            <a:xfrm flipV="1">
              <a:off x="4499992" y="3284984"/>
              <a:ext cx="864096" cy="1152128"/>
            </a:xfrm>
            <a:prstGeom prst="line">
              <a:avLst/>
            </a:prstGeom>
            <a:gradFill rotWithShape="1">
              <a:gsLst>
                <a:gs pos="0">
                  <a:srgbClr val="7D7DB3"/>
                </a:gs>
                <a:gs pos="100000">
                  <a:srgbClr val="7878B0"/>
                </a:gs>
              </a:gsLst>
              <a:lin ang="5400000" scaled="1"/>
            </a:gradFill>
            <a:ln w="34925" cap="flat" cmpd="sng" algn="ctr">
              <a:solidFill>
                <a:srgbClr val="FA740A"/>
              </a:solidFill>
              <a:prstDash val="solid"/>
              <a:round/>
              <a:headEnd type="none" w="med" len="med"/>
              <a:tailEnd type="none" w="med" len="med"/>
            </a:ln>
            <a:effectLst/>
          </p:spPr>
        </p:cxnSp>
        <p:cxnSp>
          <p:nvCxnSpPr>
            <p:cNvPr id="9" name="Straight Connector 8"/>
            <p:cNvCxnSpPr/>
            <p:nvPr/>
          </p:nvCxnSpPr>
          <p:spPr bwMode="auto">
            <a:xfrm>
              <a:off x="4860032" y="2420888"/>
              <a:ext cx="0" cy="2592288"/>
            </a:xfrm>
            <a:prstGeom prst="line">
              <a:avLst/>
            </a:prstGeom>
            <a:gradFill rotWithShape="1">
              <a:gsLst>
                <a:gs pos="0">
                  <a:srgbClr val="7D7DB3"/>
                </a:gs>
                <a:gs pos="100000">
                  <a:srgbClr val="7878B0"/>
                </a:gs>
              </a:gsLst>
              <a:lin ang="5400000" scaled="1"/>
            </a:gradFill>
            <a:ln w="34925" cap="flat" cmpd="sng" algn="ctr">
              <a:solidFill>
                <a:schemeClr val="accent2">
                  <a:lumMod val="60000"/>
                  <a:lumOff val="40000"/>
                </a:schemeClr>
              </a:solidFill>
              <a:prstDash val="solid"/>
              <a:round/>
              <a:headEnd type="none" w="med" len="med"/>
              <a:tailEnd type="none" w="med" len="med"/>
            </a:ln>
            <a:effectLst/>
          </p:spPr>
        </p:cxnSp>
        <p:sp>
          <p:nvSpPr>
            <p:cNvPr id="30" name="Rectangle 29"/>
            <p:cNvSpPr/>
            <p:nvPr/>
          </p:nvSpPr>
          <p:spPr bwMode="auto">
            <a:xfrm>
              <a:off x="2483768" y="1556792"/>
              <a:ext cx="446449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8" name="TextBox 7"/>
          <p:cNvSpPr txBox="1"/>
          <p:nvPr/>
        </p:nvSpPr>
        <p:spPr>
          <a:xfrm>
            <a:off x="395536" y="1268762"/>
            <a:ext cx="7704856" cy="307777"/>
          </a:xfrm>
          <a:prstGeom prst="rect">
            <a:avLst/>
          </a:prstGeom>
          <a:noFill/>
        </p:spPr>
        <p:txBody>
          <a:bodyPr wrap="square" rtlCol="0">
            <a:spAutoFit/>
          </a:bodyPr>
          <a:lstStyle/>
          <a:p>
            <a:r>
              <a:rPr lang="et-EE" sz="1400" dirty="0" smtClean="0"/>
              <a:t>Kui suured on investeeringud arendusse keskmiselt ühes aastas?</a:t>
            </a:r>
            <a:endParaRPr lang="et-EE" sz="1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362131" cy="4713288"/>
          </a:xfrm>
        </p:spPr>
        <p:txBody>
          <a:bodyPr/>
          <a:lstStyle/>
          <a:p>
            <a:r>
              <a:rPr lang="et-EE" sz="2000" dirty="0" smtClean="0"/>
              <a:t>Eesti  tegelevad aktiivselt tootearendusega ning toodavad peamiselt lõpptooteid, samuti pooltooteid ja tarbekaupu. Tootmisseadmeid suudetakse pakkuda vähe.</a:t>
            </a:r>
          </a:p>
          <a:p>
            <a:endParaRPr lang="et-EE" sz="2000" dirty="0" smtClean="0"/>
          </a:p>
          <a:p>
            <a:r>
              <a:rPr lang="et-EE" sz="2000" dirty="0" smtClean="0"/>
              <a:t>Eesti mehhatroonika ettevõtete investeeringud on praegu suunatud peamiselt tehnoloogia arendusse, aga see toimub tootearenduse ja ettevõtte arenduse arvel.</a:t>
            </a:r>
          </a:p>
          <a:p>
            <a:endParaRPr lang="et-EE" sz="2000" dirty="0" smtClean="0"/>
          </a:p>
          <a:p>
            <a:r>
              <a:rPr lang="et-EE" sz="2000" dirty="0" smtClean="0"/>
              <a:t>Soome ettevõtted pigem modifitseerivad ja täiustavad olemasolevaid tooteid ning valmistavad rohkem tootmisseadmeid ja pooltooteid. Põhjus võib olla suurkliendi fookuses, mis seda võimaldab.</a:t>
            </a:r>
          </a:p>
          <a:p>
            <a:endParaRPr lang="et-EE" sz="2000" dirty="0" smtClean="0"/>
          </a:p>
          <a:p>
            <a:endParaRPr lang="et-EE" sz="2000" dirty="0" smtClean="0"/>
          </a:p>
          <a:p>
            <a:endParaRPr lang="et-EE" sz="2000" dirty="0"/>
          </a:p>
        </p:txBody>
      </p:sp>
      <p:sp>
        <p:nvSpPr>
          <p:cNvPr id="3" name="Title 2"/>
          <p:cNvSpPr>
            <a:spLocks noGrp="1"/>
          </p:cNvSpPr>
          <p:nvPr>
            <p:ph type="title"/>
          </p:nvPr>
        </p:nvSpPr>
        <p:spPr/>
        <p:txBody>
          <a:bodyPr/>
          <a:lstStyle/>
          <a:p>
            <a:r>
              <a:rPr lang="et-EE" dirty="0" smtClean="0"/>
              <a:t>Põhijäreldused toote ja tootearenduse kohta</a:t>
            </a:r>
            <a:endParaRPr lang="et-EE"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7890"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dirty="0" smtClean="0"/>
              <a:t>Uuringu tutvustus			</a:t>
            </a:r>
          </a:p>
          <a:p>
            <a:pPr eaLnBrk="1" hangingPunct="1">
              <a:lnSpc>
                <a:spcPct val="90000"/>
              </a:lnSpc>
            </a:pPr>
            <a:r>
              <a:rPr lang="et-EE" sz="2000" dirty="0" smtClean="0"/>
              <a:t>Turg ja kliendid			  </a:t>
            </a:r>
          </a:p>
          <a:p>
            <a:pPr eaLnBrk="1" hangingPunct="1">
              <a:lnSpc>
                <a:spcPct val="90000"/>
              </a:lnSpc>
            </a:pPr>
            <a:r>
              <a:rPr lang="et-EE" sz="2000" dirty="0" smtClean="0"/>
              <a:t>Toode ja tootearendus		 </a:t>
            </a:r>
          </a:p>
          <a:p>
            <a:pPr eaLnBrk="1" hangingPunct="1">
              <a:lnSpc>
                <a:spcPct val="90000"/>
              </a:lnSpc>
            </a:pPr>
            <a:r>
              <a:rPr lang="et-EE" sz="2000" b="1" dirty="0" smtClean="0"/>
              <a:t>Kvaliteedijuhtimine ja 		</a:t>
            </a:r>
          </a:p>
          <a:p>
            <a:pPr lvl="1" eaLnBrk="1" hangingPunct="1">
              <a:lnSpc>
                <a:spcPct val="90000"/>
              </a:lnSpc>
            </a:pPr>
            <a:r>
              <a:rPr lang="et-EE" dirty="0" smtClean="0"/>
              <a:t>kontroll</a:t>
            </a:r>
            <a:r>
              <a:rPr lang="et-EE" sz="1600" dirty="0" smtClean="0"/>
              <a:t>				</a:t>
            </a:r>
            <a:r>
              <a:rPr lang="et-EE" dirty="0" smtClean="0"/>
              <a:t> </a:t>
            </a:r>
          </a:p>
          <a:p>
            <a:pPr eaLnBrk="1" hangingPunct="1">
              <a:lnSpc>
                <a:spcPct val="90000"/>
              </a:lnSpc>
            </a:pPr>
            <a:r>
              <a:rPr lang="et-EE" sz="2000" dirty="0" smtClean="0"/>
              <a:t>Koostöö 				 </a:t>
            </a:r>
          </a:p>
          <a:p>
            <a:pPr eaLnBrk="1" hangingPunct="1">
              <a:lnSpc>
                <a:spcPct val="90000"/>
              </a:lnSpc>
            </a:pPr>
            <a:r>
              <a:rPr lang="et-EE" sz="2000" dirty="0" smtClean="0"/>
              <a:t>Konkurentsivõime			 </a:t>
            </a:r>
          </a:p>
          <a:p>
            <a:pPr eaLnBrk="1" hangingPunct="1">
              <a:lnSpc>
                <a:spcPct val="90000"/>
              </a:lnSpc>
            </a:pPr>
            <a:r>
              <a:rPr lang="et-EE" sz="2000" dirty="0" smtClean="0"/>
              <a:t>Kokkuvõte ja soovitused		 </a:t>
            </a:r>
          </a:p>
          <a:p>
            <a:pPr eaLnBrk="1" hangingPunct="1">
              <a:lnSpc>
                <a:spcPct val="90000"/>
              </a:lnSpc>
            </a:pPr>
            <a:endParaRPr lang="et-EE" sz="2000" dirty="0" smtClean="0"/>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322265" y="2709616"/>
            <a:ext cx="504825" cy="287337"/>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hinnang väärtusahela kompetentsidele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05264"/>
            <a:ext cx="7704856" cy="738664"/>
          </a:xfrm>
          <a:prstGeom prst="rect">
            <a:avLst/>
          </a:prstGeom>
          <a:noFill/>
        </p:spPr>
        <p:txBody>
          <a:bodyPr wrap="square" rtlCol="0">
            <a:spAutoFit/>
          </a:bodyPr>
          <a:lstStyle/>
          <a:p>
            <a:r>
              <a:rPr lang="et-EE" sz="1400" dirty="0" smtClean="0"/>
              <a:t>Eesti ettevõtted hindavad kõrgemalt arenduse-, sisseostu- ja tootmisalaseid kompetentse.</a:t>
            </a:r>
          </a:p>
          <a:p>
            <a:r>
              <a:rPr lang="et-EE" sz="1400" dirty="0" smtClean="0"/>
              <a:t>Soome ettevõtted hindavad oma turunduse- ja müügialaseid kompetentse lõunanaabritest kõrgemalt.</a:t>
            </a:r>
            <a:endParaRPr lang="et-EE" sz="1400" dirty="0"/>
          </a:p>
        </p:txBody>
      </p:sp>
      <p:sp>
        <p:nvSpPr>
          <p:cNvPr id="8" name="TextBox 7"/>
          <p:cNvSpPr txBox="1"/>
          <p:nvPr/>
        </p:nvSpPr>
        <p:spPr>
          <a:xfrm>
            <a:off x="395536" y="1279794"/>
            <a:ext cx="7704856" cy="307777"/>
          </a:xfrm>
          <a:prstGeom prst="rect">
            <a:avLst/>
          </a:prstGeom>
          <a:noFill/>
        </p:spPr>
        <p:txBody>
          <a:bodyPr wrap="square" rtlCol="0">
            <a:spAutoFit/>
          </a:bodyPr>
          <a:lstStyle/>
          <a:p>
            <a:r>
              <a:rPr lang="et-EE" sz="1400" dirty="0" smtClean="0"/>
              <a:t>Ettevõtete hinnangute keskmised väärtusahela kompetentsidele</a:t>
            </a:r>
            <a:endParaRPr lang="et-EE" sz="1400" dirty="0"/>
          </a:p>
        </p:txBody>
      </p:sp>
      <p:grpSp>
        <p:nvGrpSpPr>
          <p:cNvPr id="15" name="Group 14"/>
          <p:cNvGrpSpPr/>
          <p:nvPr/>
        </p:nvGrpSpPr>
        <p:grpSpPr>
          <a:xfrm>
            <a:off x="876300" y="1583408"/>
            <a:ext cx="7391400" cy="3933825"/>
            <a:chOff x="876300" y="1583407"/>
            <a:chExt cx="7391400" cy="3933825"/>
          </a:xfrm>
        </p:grpSpPr>
        <p:pic>
          <p:nvPicPr>
            <p:cNvPr id="4098" name="Picture 2"/>
            <p:cNvPicPr>
              <a:picLocks noChangeAspect="1" noChangeArrowheads="1"/>
            </p:cNvPicPr>
            <p:nvPr/>
          </p:nvPicPr>
          <p:blipFill>
            <a:blip r:embed="rId3" cstate="print"/>
            <a:srcRect/>
            <a:stretch>
              <a:fillRect/>
            </a:stretch>
          </p:blipFill>
          <p:spPr bwMode="auto">
            <a:xfrm>
              <a:off x="876300" y="1583407"/>
              <a:ext cx="7391400" cy="3933825"/>
            </a:xfrm>
            <a:prstGeom prst="rect">
              <a:avLst/>
            </a:prstGeom>
            <a:noFill/>
            <a:ln w="9525">
              <a:noFill/>
              <a:miter lim="800000"/>
              <a:headEnd/>
              <a:tailEnd/>
            </a:ln>
          </p:spPr>
        </p:pic>
        <p:sp>
          <p:nvSpPr>
            <p:cNvPr id="9" name="Oval 8"/>
            <p:cNvSpPr/>
            <p:nvPr/>
          </p:nvSpPr>
          <p:spPr bwMode="auto">
            <a:xfrm>
              <a:off x="3851920" y="1916832"/>
              <a:ext cx="720080" cy="472239"/>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491991" y="4828969"/>
              <a:ext cx="640071" cy="472239"/>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4732018" y="2389071"/>
              <a:ext cx="720080" cy="472239"/>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4491991" y="3097428"/>
              <a:ext cx="720080" cy="472239"/>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5372089" y="3805786"/>
              <a:ext cx="640071" cy="472239"/>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5516105" y="4149080"/>
              <a:ext cx="640071" cy="472239"/>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Muutused ettevõtete struktuurivormis </a:t>
            </a:r>
            <a:endParaRPr lang="et-EE" dirty="0"/>
          </a:p>
        </p:txBody>
      </p:sp>
      <p:sp>
        <p:nvSpPr>
          <p:cNvPr id="5" name="AutoShape 5"/>
          <p:cNvSpPr>
            <a:spLocks noChangeArrowheads="1"/>
          </p:cNvSpPr>
          <p:nvPr/>
        </p:nvSpPr>
        <p:spPr bwMode="auto">
          <a:xfrm rot="10800000">
            <a:off x="513208" y="6006386"/>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grpSp>
        <p:nvGrpSpPr>
          <p:cNvPr id="12" name="Group 11"/>
          <p:cNvGrpSpPr/>
          <p:nvPr/>
        </p:nvGrpSpPr>
        <p:grpSpPr>
          <a:xfrm>
            <a:off x="179512" y="1484784"/>
            <a:ext cx="8784976" cy="4680520"/>
            <a:chOff x="35496" y="1268760"/>
            <a:chExt cx="8784976" cy="4680520"/>
          </a:xfrm>
        </p:grpSpPr>
        <p:pic>
          <p:nvPicPr>
            <p:cNvPr id="3075" name="Picture 3"/>
            <p:cNvPicPr>
              <a:picLocks noChangeAspect="1" noChangeArrowheads="1"/>
            </p:cNvPicPr>
            <p:nvPr/>
          </p:nvPicPr>
          <p:blipFill>
            <a:blip r:embed="rId3" cstate="print"/>
            <a:srcRect/>
            <a:stretch>
              <a:fillRect/>
            </a:stretch>
          </p:blipFill>
          <p:spPr bwMode="auto">
            <a:xfrm>
              <a:off x="35496" y="1300163"/>
              <a:ext cx="4680520" cy="4073053"/>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995936" y="1268760"/>
              <a:ext cx="4824536" cy="4680520"/>
            </a:xfrm>
            <a:prstGeom prst="rect">
              <a:avLst/>
            </a:prstGeom>
            <a:noFill/>
            <a:ln w="9525">
              <a:noFill/>
              <a:miter lim="800000"/>
              <a:headEnd/>
              <a:tailEnd/>
            </a:ln>
          </p:spPr>
        </p:pic>
        <p:sp>
          <p:nvSpPr>
            <p:cNvPr id="11" name="Right Arrow 10"/>
            <p:cNvSpPr/>
            <p:nvPr/>
          </p:nvSpPr>
          <p:spPr bwMode="auto">
            <a:xfrm>
              <a:off x="2987824" y="3717032"/>
              <a:ext cx="2232248" cy="288032"/>
            </a:xfrm>
            <a:prstGeom prst="rightArrow">
              <a:avLst/>
            </a:prstGeom>
            <a:solidFill>
              <a:srgbClr val="FA740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3203848" y="2608674"/>
              <a:ext cx="1728192" cy="316270"/>
            </a:xfrm>
            <a:prstGeom prst="rightArrow">
              <a:avLst/>
            </a:pr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68762"/>
            <a:ext cx="7704856" cy="307777"/>
          </a:xfrm>
          <a:prstGeom prst="rect">
            <a:avLst/>
          </a:prstGeom>
          <a:noFill/>
        </p:spPr>
        <p:txBody>
          <a:bodyPr wrap="square" rtlCol="0">
            <a:spAutoFit/>
          </a:bodyPr>
          <a:lstStyle/>
          <a:p>
            <a:r>
              <a:rPr lang="et-EE" sz="1400" dirty="0" smtClean="0"/>
              <a:t>Milline on organisatsiooni struktuurivorm täna ja tulevikus?</a:t>
            </a:r>
            <a:endParaRPr lang="et-EE" sz="1400" dirty="0"/>
          </a:p>
        </p:txBody>
      </p:sp>
      <p:sp>
        <p:nvSpPr>
          <p:cNvPr id="7" name="TextBox 6"/>
          <p:cNvSpPr txBox="1"/>
          <p:nvPr/>
        </p:nvSpPr>
        <p:spPr>
          <a:xfrm>
            <a:off x="971600" y="5857892"/>
            <a:ext cx="7704856" cy="738664"/>
          </a:xfrm>
          <a:prstGeom prst="rect">
            <a:avLst/>
          </a:prstGeom>
          <a:noFill/>
        </p:spPr>
        <p:txBody>
          <a:bodyPr wrap="square" rtlCol="0">
            <a:spAutoFit/>
          </a:bodyPr>
          <a:lstStyle/>
          <a:p>
            <a:r>
              <a:rPr lang="et-EE" sz="1400" dirty="0" smtClean="0"/>
              <a:t>Hierarhilised struktuurid vähenevad mõlemal maal</a:t>
            </a:r>
          </a:p>
          <a:p>
            <a:r>
              <a:rPr lang="et-EE" sz="1400" dirty="0" smtClean="0"/>
              <a:t>Eesti ettevõtteid iseloomustab projektipõhise struktuuri osakaalu tõus.</a:t>
            </a:r>
          </a:p>
          <a:p>
            <a:r>
              <a:rPr lang="et-EE" sz="1400" dirty="0" smtClean="0"/>
              <a:t>Soome ettevõtetes rakendatakse tooteperekondade struktuuri.</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Eesmärgipärase juhtimise süsteemi kasutamine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733256"/>
            <a:ext cx="7704856" cy="523220"/>
          </a:xfrm>
          <a:prstGeom prst="rect">
            <a:avLst/>
          </a:prstGeom>
          <a:noFill/>
        </p:spPr>
        <p:txBody>
          <a:bodyPr wrap="square" rtlCol="0">
            <a:spAutoFit/>
          </a:bodyPr>
          <a:lstStyle/>
          <a:p>
            <a:r>
              <a:rPr lang="et-EE" sz="1400" dirty="0" smtClean="0"/>
              <a:t>Eesti ettevõtetes on vastutus delegeeritud allüksuste juhtidele.</a:t>
            </a:r>
          </a:p>
          <a:p>
            <a:r>
              <a:rPr lang="et-EE" sz="1400" dirty="0" smtClean="0"/>
              <a:t>Soome ettevõtetes kasutatakse erinevaid juhtimisprintsiipe suhteliselt võrdselt.</a:t>
            </a:r>
          </a:p>
        </p:txBody>
      </p:sp>
      <p:grpSp>
        <p:nvGrpSpPr>
          <p:cNvPr id="11" name="Group 10"/>
          <p:cNvGrpSpPr/>
          <p:nvPr/>
        </p:nvGrpSpPr>
        <p:grpSpPr>
          <a:xfrm>
            <a:off x="755576" y="1340768"/>
            <a:ext cx="7550224" cy="4159920"/>
            <a:chOff x="755576" y="1340768"/>
            <a:chExt cx="7550224" cy="4159920"/>
          </a:xfrm>
        </p:grpSpPr>
        <p:pic>
          <p:nvPicPr>
            <p:cNvPr id="27650" name="Picture 2"/>
            <p:cNvPicPr>
              <a:picLocks noChangeAspect="1" noChangeArrowheads="1"/>
            </p:cNvPicPr>
            <p:nvPr/>
          </p:nvPicPr>
          <p:blipFill>
            <a:blip r:embed="rId3" cstate="print"/>
            <a:srcRect/>
            <a:stretch>
              <a:fillRect/>
            </a:stretch>
          </p:blipFill>
          <p:spPr bwMode="auto">
            <a:xfrm>
              <a:off x="838200" y="1357313"/>
              <a:ext cx="7467600" cy="4143375"/>
            </a:xfrm>
            <a:prstGeom prst="rect">
              <a:avLst/>
            </a:prstGeom>
            <a:noFill/>
            <a:ln w="9525">
              <a:noFill/>
              <a:miter lim="800000"/>
              <a:headEnd/>
              <a:tailEnd/>
            </a:ln>
          </p:spPr>
        </p:pic>
        <p:sp>
          <p:nvSpPr>
            <p:cNvPr id="8" name="Oval 7"/>
            <p:cNvSpPr/>
            <p:nvPr/>
          </p:nvSpPr>
          <p:spPr bwMode="auto">
            <a:xfrm>
              <a:off x="6516216" y="3140968"/>
              <a:ext cx="504056" cy="864096"/>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6084168" y="2132856"/>
              <a:ext cx="0" cy="2736304"/>
            </a:xfrm>
            <a:prstGeom prst="line">
              <a:avLst/>
            </a:prstGeom>
            <a:gradFill rotWithShape="1">
              <a:gsLst>
                <a:gs pos="0">
                  <a:srgbClr val="7D7DB3"/>
                </a:gs>
                <a:gs pos="100000">
                  <a:srgbClr val="7878B0"/>
                </a:gs>
              </a:gsLst>
              <a:lin ang="5400000" scaled="1"/>
            </a:gradFill>
            <a:ln w="34925" cap="flat" cmpd="sng" algn="ctr">
              <a:solidFill>
                <a:schemeClr val="accent2">
                  <a:lumMod val="60000"/>
                  <a:lumOff val="40000"/>
                </a:schemeClr>
              </a:solidFill>
              <a:prstDash val="solid"/>
              <a:round/>
              <a:headEnd type="none" w="med" len="med"/>
              <a:tailEnd type="none" w="med" len="med"/>
            </a:ln>
            <a:effectLst/>
          </p:spPr>
        </p:cxnSp>
        <p:sp>
          <p:nvSpPr>
            <p:cNvPr id="10" name="Rectangle 9"/>
            <p:cNvSpPr/>
            <p:nvPr/>
          </p:nvSpPr>
          <p:spPr bwMode="auto">
            <a:xfrm>
              <a:off x="755576" y="1340768"/>
              <a:ext cx="4104456"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79794"/>
            <a:ext cx="7704856" cy="307777"/>
          </a:xfrm>
          <a:prstGeom prst="rect">
            <a:avLst/>
          </a:prstGeom>
          <a:noFill/>
        </p:spPr>
        <p:txBody>
          <a:bodyPr wrap="square" rtlCol="0">
            <a:spAutoFit/>
          </a:bodyPr>
          <a:lstStyle/>
          <a:p>
            <a:r>
              <a:rPr lang="et-EE" sz="1400" dirty="0" smtClean="0"/>
              <a:t>Kas ettevõttes kasutatakse eesmärgipärase juhtimise süsteemi?</a:t>
            </a:r>
            <a:endParaRPr lang="et-EE" sz="1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Kvaliteedijuhtimissüsteemide kasutamine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05264"/>
            <a:ext cx="7704856" cy="523220"/>
          </a:xfrm>
          <a:prstGeom prst="rect">
            <a:avLst/>
          </a:prstGeom>
          <a:noFill/>
        </p:spPr>
        <p:txBody>
          <a:bodyPr wrap="square" rtlCol="0">
            <a:spAutoFit/>
          </a:bodyPr>
          <a:lstStyle/>
          <a:p>
            <a:r>
              <a:rPr lang="et-EE" sz="1400" dirty="0" smtClean="0"/>
              <a:t>Peaaegu kõik ettevõtted kasutavad aktiivselt ISO 9001 standardit ja peaaegu pooled kasutavad ISO 14001 standardit.</a:t>
            </a:r>
            <a:endParaRPr lang="et-EE" sz="1400" dirty="0"/>
          </a:p>
        </p:txBody>
      </p:sp>
      <p:grpSp>
        <p:nvGrpSpPr>
          <p:cNvPr id="11" name="Group 10"/>
          <p:cNvGrpSpPr/>
          <p:nvPr/>
        </p:nvGrpSpPr>
        <p:grpSpPr>
          <a:xfrm>
            <a:off x="683569" y="1340768"/>
            <a:ext cx="7765107" cy="4236690"/>
            <a:chOff x="683568" y="1268760"/>
            <a:chExt cx="7765107" cy="4236690"/>
          </a:xfrm>
        </p:grpSpPr>
        <p:pic>
          <p:nvPicPr>
            <p:cNvPr id="31746" name="Picture 2"/>
            <p:cNvPicPr>
              <a:picLocks noChangeAspect="1" noChangeArrowheads="1"/>
            </p:cNvPicPr>
            <p:nvPr/>
          </p:nvPicPr>
          <p:blipFill>
            <a:blip r:embed="rId3" cstate="print"/>
            <a:srcRect/>
            <a:stretch>
              <a:fillRect/>
            </a:stretch>
          </p:blipFill>
          <p:spPr bwMode="auto">
            <a:xfrm>
              <a:off x="695325" y="1352550"/>
              <a:ext cx="7753350" cy="4152900"/>
            </a:xfrm>
            <a:prstGeom prst="rect">
              <a:avLst/>
            </a:prstGeom>
            <a:noFill/>
            <a:ln w="9525">
              <a:noFill/>
              <a:miter lim="800000"/>
              <a:headEnd/>
              <a:tailEnd/>
            </a:ln>
          </p:spPr>
        </p:pic>
        <p:sp>
          <p:nvSpPr>
            <p:cNvPr id="8" name="Oval 7"/>
            <p:cNvSpPr/>
            <p:nvPr/>
          </p:nvSpPr>
          <p:spPr bwMode="auto">
            <a:xfrm>
              <a:off x="5004048" y="1556792"/>
              <a:ext cx="2376264" cy="1008112"/>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83568" y="1268760"/>
              <a:ext cx="3096344"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79794"/>
            <a:ext cx="7704856" cy="307777"/>
          </a:xfrm>
          <a:prstGeom prst="rect">
            <a:avLst/>
          </a:prstGeom>
          <a:noFill/>
        </p:spPr>
        <p:txBody>
          <a:bodyPr wrap="square" rtlCol="0">
            <a:spAutoFit/>
          </a:bodyPr>
          <a:lstStyle/>
          <a:p>
            <a:r>
              <a:rPr lang="et-EE" sz="1400" dirty="0" smtClean="0"/>
              <a:t>Millised kvaliteedijuhtimissüsteemid on kasutusel?</a:t>
            </a:r>
            <a:endParaRPr lang="et-EE" sz="1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jaotus juhtimistehnika alusel täna ja tulevikus</a:t>
            </a:r>
            <a:endParaRPr lang="et-EE" dirty="0"/>
          </a:p>
        </p:txBody>
      </p:sp>
      <p:sp>
        <p:nvSpPr>
          <p:cNvPr id="5" name="AutoShape 5"/>
          <p:cNvSpPr>
            <a:spLocks noChangeArrowheads="1"/>
          </p:cNvSpPr>
          <p:nvPr/>
        </p:nvSpPr>
        <p:spPr bwMode="auto">
          <a:xfrm rot="10800000">
            <a:off x="513208" y="5934378"/>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930116"/>
            <a:ext cx="7704856" cy="523220"/>
          </a:xfrm>
          <a:prstGeom prst="rect">
            <a:avLst/>
          </a:prstGeom>
          <a:noFill/>
        </p:spPr>
        <p:txBody>
          <a:bodyPr wrap="square" rtlCol="0">
            <a:spAutoFit/>
          </a:bodyPr>
          <a:lstStyle/>
          <a:p>
            <a:r>
              <a:rPr lang="et-EE" sz="1400" dirty="0" smtClean="0"/>
              <a:t>Ettevõtted plaanivad tulevikus hakata rohkem kasutama tasakaalustatud tulemuskaarti, Lean põhimõtteid ning 6-sigmat.</a:t>
            </a:r>
            <a:endParaRPr lang="et-EE" sz="1400" dirty="0"/>
          </a:p>
        </p:txBody>
      </p:sp>
      <p:grpSp>
        <p:nvGrpSpPr>
          <p:cNvPr id="13" name="Group 12"/>
          <p:cNvGrpSpPr/>
          <p:nvPr/>
        </p:nvGrpSpPr>
        <p:grpSpPr>
          <a:xfrm>
            <a:off x="467544" y="1459582"/>
            <a:ext cx="7324725" cy="4057650"/>
            <a:chOff x="909638" y="1400175"/>
            <a:chExt cx="7324725" cy="4057650"/>
          </a:xfrm>
        </p:grpSpPr>
        <p:pic>
          <p:nvPicPr>
            <p:cNvPr id="6146" name="Picture 2"/>
            <p:cNvPicPr>
              <a:picLocks noChangeAspect="1" noChangeArrowheads="1"/>
            </p:cNvPicPr>
            <p:nvPr/>
          </p:nvPicPr>
          <p:blipFill>
            <a:blip r:embed="rId3" cstate="print"/>
            <a:srcRect/>
            <a:stretch>
              <a:fillRect/>
            </a:stretch>
          </p:blipFill>
          <p:spPr bwMode="auto">
            <a:xfrm>
              <a:off x="909638" y="1400175"/>
              <a:ext cx="7324725" cy="4057650"/>
            </a:xfrm>
            <a:prstGeom prst="rect">
              <a:avLst/>
            </a:prstGeom>
            <a:noFill/>
            <a:ln w="9525">
              <a:noFill/>
              <a:miter lim="800000"/>
              <a:headEnd/>
              <a:tailEnd/>
            </a:ln>
          </p:spPr>
        </p:pic>
        <p:sp>
          <p:nvSpPr>
            <p:cNvPr id="10" name="Oval 9"/>
            <p:cNvSpPr/>
            <p:nvPr/>
          </p:nvSpPr>
          <p:spPr bwMode="auto">
            <a:xfrm>
              <a:off x="3357910" y="4293096"/>
              <a:ext cx="3456384" cy="360040"/>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3357910" y="3789040"/>
              <a:ext cx="3456384" cy="360040"/>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3357910" y="2708920"/>
              <a:ext cx="3456384" cy="360040"/>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68762"/>
            <a:ext cx="7704856" cy="307777"/>
          </a:xfrm>
          <a:prstGeom prst="rect">
            <a:avLst/>
          </a:prstGeom>
          <a:noFill/>
        </p:spPr>
        <p:txBody>
          <a:bodyPr wrap="square" rtlCol="0">
            <a:spAutoFit/>
          </a:bodyPr>
          <a:lstStyle/>
          <a:p>
            <a:r>
              <a:rPr lang="et-EE" sz="1400" dirty="0" smtClean="0"/>
              <a:t>Milliseid juhtimistehnikaid ettevõte kasutab ja plaanib kasutada?</a:t>
            </a:r>
            <a:endParaRPr lang="et-EE" sz="14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Juhtimistehnikate rakendamine tooteliigiti</a:t>
            </a:r>
            <a:endParaRPr lang="et-EE" dirty="0"/>
          </a:p>
        </p:txBody>
      </p:sp>
      <p:sp>
        <p:nvSpPr>
          <p:cNvPr id="6" name="AutoShape 5"/>
          <p:cNvSpPr>
            <a:spLocks noChangeArrowheads="1"/>
          </p:cNvSpPr>
          <p:nvPr/>
        </p:nvSpPr>
        <p:spPr bwMode="auto">
          <a:xfrm rot="10800000">
            <a:off x="539552" y="5934378"/>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grpSp>
        <p:nvGrpSpPr>
          <p:cNvPr id="10" name="Group 9"/>
          <p:cNvGrpSpPr/>
          <p:nvPr/>
        </p:nvGrpSpPr>
        <p:grpSpPr>
          <a:xfrm>
            <a:off x="1014165" y="1292696"/>
            <a:ext cx="7734300" cy="4800600"/>
            <a:chOff x="1014164" y="1292696"/>
            <a:chExt cx="7734300" cy="4800600"/>
          </a:xfrm>
        </p:grpSpPr>
        <p:pic>
          <p:nvPicPr>
            <p:cNvPr id="7170" name="Picture 2"/>
            <p:cNvPicPr>
              <a:picLocks noChangeAspect="1" noChangeArrowheads="1"/>
            </p:cNvPicPr>
            <p:nvPr/>
          </p:nvPicPr>
          <p:blipFill>
            <a:blip r:embed="rId3" cstate="print"/>
            <a:srcRect/>
            <a:stretch>
              <a:fillRect/>
            </a:stretch>
          </p:blipFill>
          <p:spPr bwMode="auto">
            <a:xfrm>
              <a:off x="1014164" y="1292696"/>
              <a:ext cx="7734300" cy="4800600"/>
            </a:xfrm>
            <a:prstGeom prst="rect">
              <a:avLst/>
            </a:prstGeom>
            <a:noFill/>
            <a:ln w="9525">
              <a:noFill/>
              <a:miter lim="800000"/>
              <a:headEnd/>
              <a:tailEnd/>
            </a:ln>
          </p:spPr>
        </p:pic>
        <p:sp>
          <p:nvSpPr>
            <p:cNvPr id="8" name="Oval 7"/>
            <p:cNvSpPr/>
            <p:nvPr/>
          </p:nvSpPr>
          <p:spPr bwMode="auto">
            <a:xfrm>
              <a:off x="1763688" y="4005064"/>
              <a:ext cx="3600400" cy="864096"/>
            </a:xfrm>
            <a:prstGeom prst="ellipse">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491880" y="1340768"/>
              <a:ext cx="30243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7" name="TextBox 6"/>
          <p:cNvSpPr txBox="1"/>
          <p:nvPr/>
        </p:nvSpPr>
        <p:spPr>
          <a:xfrm>
            <a:off x="971600" y="5949281"/>
            <a:ext cx="7704856" cy="307777"/>
          </a:xfrm>
          <a:prstGeom prst="rect">
            <a:avLst/>
          </a:prstGeom>
          <a:noFill/>
        </p:spPr>
        <p:txBody>
          <a:bodyPr wrap="square" rtlCol="0">
            <a:spAutoFit/>
          </a:bodyPr>
          <a:lstStyle/>
          <a:p>
            <a:r>
              <a:rPr lang="et-EE" sz="1400" dirty="0" smtClean="0"/>
              <a:t>Pooltooteid valmistavate ettevõtete seas rakendatakse enim erinevaid juhtimistehnikaid. </a:t>
            </a:r>
            <a:endParaRPr lang="et-EE" sz="1400" dirty="0"/>
          </a:p>
        </p:txBody>
      </p:sp>
      <p:sp>
        <p:nvSpPr>
          <p:cNvPr id="12" name="TextBox 11"/>
          <p:cNvSpPr txBox="1"/>
          <p:nvPr/>
        </p:nvSpPr>
        <p:spPr>
          <a:xfrm>
            <a:off x="395536" y="1268762"/>
            <a:ext cx="7704856" cy="307777"/>
          </a:xfrm>
          <a:prstGeom prst="rect">
            <a:avLst/>
          </a:prstGeom>
          <a:noFill/>
        </p:spPr>
        <p:txBody>
          <a:bodyPr wrap="square" rtlCol="0">
            <a:spAutoFit/>
          </a:bodyPr>
          <a:lstStyle/>
          <a:p>
            <a:r>
              <a:rPr lang="et-EE" sz="1400" dirty="0" smtClean="0"/>
              <a:t>Milliseid tooteid ja teenuseid ettevõte pakub turule? </a:t>
            </a:r>
            <a:endParaRPr lang="et-EE" sz="14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Äriprotsesside juhtimise tarkvaralised lahendused</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58108"/>
            <a:ext cx="7704856" cy="523220"/>
          </a:xfrm>
          <a:prstGeom prst="rect">
            <a:avLst/>
          </a:prstGeom>
          <a:noFill/>
        </p:spPr>
        <p:txBody>
          <a:bodyPr wrap="square" rtlCol="0">
            <a:spAutoFit/>
          </a:bodyPr>
          <a:lstStyle/>
          <a:p>
            <a:r>
              <a:rPr lang="et-EE" sz="1400" dirty="0" smtClean="0"/>
              <a:t>Mõlema riigi ettevõtetes on enim ERP süsteeme, kuid Soomes kasutatakse lisaks muid süsteeme rohkem.</a:t>
            </a:r>
            <a:endParaRPr lang="et-EE" sz="1400" dirty="0"/>
          </a:p>
        </p:txBody>
      </p:sp>
      <p:grpSp>
        <p:nvGrpSpPr>
          <p:cNvPr id="12" name="Group 11"/>
          <p:cNvGrpSpPr/>
          <p:nvPr/>
        </p:nvGrpSpPr>
        <p:grpSpPr>
          <a:xfrm>
            <a:off x="827584" y="1429320"/>
            <a:ext cx="7478216" cy="4159920"/>
            <a:chOff x="827584" y="1340768"/>
            <a:chExt cx="7478216" cy="4159920"/>
          </a:xfrm>
        </p:grpSpPr>
        <p:pic>
          <p:nvPicPr>
            <p:cNvPr id="30722" name="Picture 2"/>
            <p:cNvPicPr>
              <a:picLocks noChangeAspect="1" noChangeArrowheads="1"/>
            </p:cNvPicPr>
            <p:nvPr/>
          </p:nvPicPr>
          <p:blipFill>
            <a:blip r:embed="rId3" cstate="print"/>
            <a:srcRect/>
            <a:stretch>
              <a:fillRect/>
            </a:stretch>
          </p:blipFill>
          <p:spPr bwMode="auto">
            <a:xfrm>
              <a:off x="838200" y="1357313"/>
              <a:ext cx="7467600" cy="4143375"/>
            </a:xfrm>
            <a:prstGeom prst="rect">
              <a:avLst/>
            </a:prstGeom>
            <a:noFill/>
            <a:ln w="9525">
              <a:noFill/>
              <a:miter lim="800000"/>
              <a:headEnd/>
              <a:tailEnd/>
            </a:ln>
          </p:spPr>
        </p:pic>
        <p:sp>
          <p:nvSpPr>
            <p:cNvPr id="9" name="Oval 8"/>
            <p:cNvSpPr/>
            <p:nvPr/>
          </p:nvSpPr>
          <p:spPr bwMode="auto">
            <a:xfrm>
              <a:off x="4355976" y="2924944"/>
              <a:ext cx="3096344" cy="864096"/>
            </a:xfrm>
            <a:prstGeom prst="ellipse">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827584" y="1340768"/>
              <a:ext cx="374441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8" name="TextBox 7"/>
          <p:cNvSpPr txBox="1"/>
          <p:nvPr/>
        </p:nvSpPr>
        <p:spPr>
          <a:xfrm>
            <a:off x="395536" y="1279794"/>
            <a:ext cx="7704856" cy="307777"/>
          </a:xfrm>
          <a:prstGeom prst="rect">
            <a:avLst/>
          </a:prstGeom>
          <a:noFill/>
        </p:spPr>
        <p:txBody>
          <a:bodyPr wrap="square" rtlCol="0">
            <a:spAutoFit/>
          </a:bodyPr>
          <a:lstStyle/>
          <a:p>
            <a:r>
              <a:rPr lang="et-EE" sz="1400" dirty="0" smtClean="0"/>
              <a:t>Millised tarkvaralised lahendused on ettevõttes kasutusel äriprotsesside juhtimiseks?</a:t>
            </a:r>
            <a:endParaRPr lang="et-EE"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1026"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b="1" dirty="0" smtClean="0"/>
              <a:t>Uuringu tutvustus			</a:t>
            </a:r>
          </a:p>
          <a:p>
            <a:pPr eaLnBrk="1" hangingPunct="1">
              <a:lnSpc>
                <a:spcPct val="90000"/>
              </a:lnSpc>
            </a:pPr>
            <a:r>
              <a:rPr lang="et-EE" sz="2000" dirty="0" smtClean="0"/>
              <a:t>Turg ja kliendid			  </a:t>
            </a:r>
          </a:p>
          <a:p>
            <a:pPr eaLnBrk="1" hangingPunct="1">
              <a:lnSpc>
                <a:spcPct val="90000"/>
              </a:lnSpc>
            </a:pPr>
            <a:r>
              <a:rPr lang="et-EE" sz="2000" dirty="0" smtClean="0"/>
              <a:t>Toode ja tootearendus		 </a:t>
            </a:r>
          </a:p>
          <a:p>
            <a:pPr eaLnBrk="1" hangingPunct="1">
              <a:lnSpc>
                <a:spcPct val="90000"/>
              </a:lnSpc>
            </a:pPr>
            <a:r>
              <a:rPr lang="et-EE" sz="2000" dirty="0" smtClean="0"/>
              <a:t>Kvaliteedijuhtimine ja 		 </a:t>
            </a:r>
          </a:p>
          <a:p>
            <a:pPr lvl="1" eaLnBrk="1" hangingPunct="1">
              <a:lnSpc>
                <a:spcPct val="90000"/>
              </a:lnSpc>
            </a:pPr>
            <a:r>
              <a:rPr lang="et-EE" dirty="0" smtClean="0"/>
              <a:t>kontroll</a:t>
            </a:r>
            <a:r>
              <a:rPr lang="et-EE" sz="1600" dirty="0" smtClean="0"/>
              <a:t>				</a:t>
            </a:r>
            <a:r>
              <a:rPr lang="et-EE" dirty="0" smtClean="0"/>
              <a:t> </a:t>
            </a:r>
          </a:p>
          <a:p>
            <a:pPr eaLnBrk="1" hangingPunct="1">
              <a:lnSpc>
                <a:spcPct val="90000"/>
              </a:lnSpc>
            </a:pPr>
            <a:r>
              <a:rPr lang="et-EE" sz="2000" dirty="0" smtClean="0"/>
              <a:t>Koostöö 				 </a:t>
            </a:r>
          </a:p>
          <a:p>
            <a:pPr eaLnBrk="1" hangingPunct="1">
              <a:lnSpc>
                <a:spcPct val="90000"/>
              </a:lnSpc>
            </a:pPr>
            <a:r>
              <a:rPr lang="et-EE" sz="2000" dirty="0" smtClean="0"/>
              <a:t>Konkurentsivõime			 </a:t>
            </a:r>
          </a:p>
          <a:p>
            <a:pPr eaLnBrk="1" hangingPunct="1">
              <a:lnSpc>
                <a:spcPct val="90000"/>
              </a:lnSpc>
            </a:pPr>
            <a:r>
              <a:rPr lang="et-EE" sz="2000" dirty="0" smtClean="0"/>
              <a:t>Kokkuvõte ja soovitused		 </a:t>
            </a:r>
          </a:p>
          <a:p>
            <a:pPr eaLnBrk="1" hangingPunct="1">
              <a:lnSpc>
                <a:spcPct val="90000"/>
              </a:lnSpc>
            </a:pPr>
            <a:endParaRPr lang="et-EE" sz="2000" dirty="0" smtClean="0"/>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322265" y="1701504"/>
            <a:ext cx="606399" cy="441613"/>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protsessimuudatuste sagedus riigiti</a:t>
            </a:r>
            <a:endParaRPr lang="et-EE" dirty="0"/>
          </a:p>
        </p:txBody>
      </p:sp>
      <p:sp>
        <p:nvSpPr>
          <p:cNvPr id="5" name="AutoShape 5"/>
          <p:cNvSpPr>
            <a:spLocks noChangeArrowheads="1"/>
          </p:cNvSpPr>
          <p:nvPr/>
        </p:nvSpPr>
        <p:spPr bwMode="auto">
          <a:xfrm rot="10800000">
            <a:off x="513208" y="6006386"/>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930117"/>
            <a:ext cx="7704856" cy="738664"/>
          </a:xfrm>
          <a:prstGeom prst="rect">
            <a:avLst/>
          </a:prstGeom>
          <a:noFill/>
        </p:spPr>
        <p:txBody>
          <a:bodyPr wrap="square" rtlCol="0">
            <a:spAutoFit/>
          </a:bodyPr>
          <a:lstStyle/>
          <a:p>
            <a:r>
              <a:rPr lang="et-EE" sz="1400" dirty="0" smtClean="0"/>
              <a:t>Eesti ettevõtete protsesse muudetakse sageli.</a:t>
            </a:r>
          </a:p>
          <a:p>
            <a:r>
              <a:rPr lang="et-EE" sz="1400" dirty="0" smtClean="0"/>
              <a:t>Soome ettevõtted muudavad oma protsesse valdavalt väga harva.</a:t>
            </a:r>
          </a:p>
          <a:p>
            <a:endParaRPr lang="et-EE" sz="1400" dirty="0"/>
          </a:p>
        </p:txBody>
      </p:sp>
      <p:grpSp>
        <p:nvGrpSpPr>
          <p:cNvPr id="10" name="Group 9"/>
          <p:cNvGrpSpPr/>
          <p:nvPr/>
        </p:nvGrpSpPr>
        <p:grpSpPr>
          <a:xfrm>
            <a:off x="539552" y="1357312"/>
            <a:ext cx="7550224" cy="4159920"/>
            <a:chOff x="755576" y="1340768"/>
            <a:chExt cx="7550224" cy="4159920"/>
          </a:xfrm>
        </p:grpSpPr>
        <p:pic>
          <p:nvPicPr>
            <p:cNvPr id="19459" name="Picture 3"/>
            <p:cNvPicPr>
              <a:picLocks noChangeAspect="1" noChangeArrowheads="1"/>
            </p:cNvPicPr>
            <p:nvPr/>
          </p:nvPicPr>
          <p:blipFill>
            <a:blip r:embed="rId3" cstate="print"/>
            <a:srcRect/>
            <a:stretch>
              <a:fillRect/>
            </a:stretch>
          </p:blipFill>
          <p:spPr bwMode="auto">
            <a:xfrm>
              <a:off x="838200" y="1357313"/>
              <a:ext cx="7467600" cy="4143375"/>
            </a:xfrm>
            <a:prstGeom prst="rect">
              <a:avLst/>
            </a:prstGeom>
            <a:noFill/>
            <a:ln w="9525">
              <a:noFill/>
              <a:miter lim="800000"/>
              <a:headEnd/>
              <a:tailEnd/>
            </a:ln>
          </p:spPr>
        </p:pic>
        <p:sp>
          <p:nvSpPr>
            <p:cNvPr id="8" name="Rectangle 7"/>
            <p:cNvSpPr/>
            <p:nvPr/>
          </p:nvSpPr>
          <p:spPr bwMode="auto">
            <a:xfrm>
              <a:off x="755576" y="1340768"/>
              <a:ext cx="3384376"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68762"/>
            <a:ext cx="7704856" cy="307777"/>
          </a:xfrm>
          <a:prstGeom prst="rect">
            <a:avLst/>
          </a:prstGeom>
          <a:noFill/>
        </p:spPr>
        <p:txBody>
          <a:bodyPr wrap="square" rtlCol="0">
            <a:spAutoFit/>
          </a:bodyPr>
          <a:lstStyle/>
          <a:p>
            <a:r>
              <a:rPr lang="et-EE" sz="1400" dirty="0" smtClean="0"/>
              <a:t>Kui sageli teete muudatusi ettevõtte protsessides?</a:t>
            </a:r>
            <a:endParaRPr lang="et-EE" sz="1400" dirty="0"/>
          </a:p>
        </p:txBody>
      </p:sp>
      <p:sp>
        <p:nvSpPr>
          <p:cNvPr id="11" name="Oval 10"/>
          <p:cNvSpPr/>
          <p:nvPr/>
        </p:nvSpPr>
        <p:spPr bwMode="auto">
          <a:xfrm>
            <a:off x="3347865" y="1628800"/>
            <a:ext cx="3590356" cy="1728192"/>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cxnSp>
        <p:nvCxnSpPr>
          <p:cNvPr id="13" name="Straight Connector 12"/>
          <p:cNvCxnSpPr/>
          <p:nvPr/>
        </p:nvCxnSpPr>
        <p:spPr bwMode="auto">
          <a:xfrm>
            <a:off x="4283968" y="2132857"/>
            <a:ext cx="1440160" cy="2880320"/>
          </a:xfrm>
          <a:prstGeom prst="line">
            <a:avLst/>
          </a:prstGeom>
          <a:gradFill rotWithShape="1">
            <a:gsLst>
              <a:gs pos="0">
                <a:srgbClr val="7D7DB3"/>
              </a:gs>
              <a:gs pos="100000">
                <a:srgbClr val="7878B0"/>
              </a:gs>
            </a:gsLst>
            <a:lin ang="5400000" scaled="1"/>
          </a:gradFill>
          <a:ln w="22225" cap="flat" cmpd="sng" algn="ctr">
            <a:solidFill>
              <a:schemeClr val="accent2">
                <a:lumMod val="60000"/>
                <a:lumOff val="40000"/>
              </a:schemeClr>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struktuurimuudatuste sagedus riigiti</a:t>
            </a:r>
            <a:endParaRPr lang="et-EE" dirty="0"/>
          </a:p>
        </p:txBody>
      </p:sp>
      <p:sp>
        <p:nvSpPr>
          <p:cNvPr id="5" name="AutoShape 5"/>
          <p:cNvSpPr>
            <a:spLocks noChangeArrowheads="1"/>
          </p:cNvSpPr>
          <p:nvPr/>
        </p:nvSpPr>
        <p:spPr bwMode="auto">
          <a:xfrm rot="10800000">
            <a:off x="513208" y="6006386"/>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930116"/>
            <a:ext cx="7704856" cy="523220"/>
          </a:xfrm>
          <a:prstGeom prst="rect">
            <a:avLst/>
          </a:prstGeom>
          <a:noFill/>
        </p:spPr>
        <p:txBody>
          <a:bodyPr wrap="square" rtlCol="0">
            <a:spAutoFit/>
          </a:bodyPr>
          <a:lstStyle/>
          <a:p>
            <a:r>
              <a:rPr lang="et-EE" sz="1400" dirty="0" smtClean="0"/>
              <a:t>Eesti ettevõtete struktuuri muudetakse sageli.</a:t>
            </a:r>
          </a:p>
          <a:p>
            <a:r>
              <a:rPr lang="et-EE" sz="1400" dirty="0" smtClean="0"/>
              <a:t>Soome ettevõtted muudavad oma struktuuri valdavalt väga harva.</a:t>
            </a:r>
            <a:endParaRPr lang="et-EE" sz="1400" dirty="0"/>
          </a:p>
        </p:txBody>
      </p:sp>
      <p:pic>
        <p:nvPicPr>
          <p:cNvPr id="18434" name="Picture 2"/>
          <p:cNvPicPr>
            <a:picLocks noChangeAspect="1" noChangeArrowheads="1"/>
          </p:cNvPicPr>
          <p:nvPr/>
        </p:nvPicPr>
        <p:blipFill>
          <a:blip r:embed="rId3" cstate="print"/>
          <a:srcRect/>
          <a:stretch>
            <a:fillRect/>
          </a:stretch>
        </p:blipFill>
        <p:spPr bwMode="auto">
          <a:xfrm>
            <a:off x="631652" y="1357313"/>
            <a:ext cx="7324725" cy="4143375"/>
          </a:xfrm>
          <a:prstGeom prst="rect">
            <a:avLst/>
          </a:prstGeom>
          <a:noFill/>
          <a:ln w="9525">
            <a:noFill/>
            <a:miter lim="800000"/>
            <a:headEnd/>
            <a:tailEnd/>
          </a:ln>
        </p:spPr>
      </p:pic>
      <p:sp>
        <p:nvSpPr>
          <p:cNvPr id="8" name="Oval 7"/>
          <p:cNvSpPr/>
          <p:nvPr/>
        </p:nvSpPr>
        <p:spPr bwMode="auto">
          <a:xfrm>
            <a:off x="3501925" y="2276872"/>
            <a:ext cx="3096344" cy="1152128"/>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3717949" y="4725144"/>
            <a:ext cx="2952328" cy="432048"/>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49597" y="1340769"/>
            <a:ext cx="3240360"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395536" y="1268762"/>
            <a:ext cx="7704856" cy="307777"/>
          </a:xfrm>
          <a:prstGeom prst="rect">
            <a:avLst/>
          </a:prstGeom>
          <a:noFill/>
        </p:spPr>
        <p:txBody>
          <a:bodyPr wrap="square" rtlCol="0">
            <a:spAutoFit/>
          </a:bodyPr>
          <a:lstStyle/>
          <a:p>
            <a:r>
              <a:rPr lang="et-EE" sz="1400" dirty="0" smtClean="0"/>
              <a:t>Kui sageli teete muudatusi ettevõtte struktuuris?</a:t>
            </a:r>
            <a:endParaRPr lang="et-EE" sz="1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362131" cy="4713288"/>
          </a:xfrm>
        </p:spPr>
        <p:txBody>
          <a:bodyPr/>
          <a:lstStyle/>
          <a:p>
            <a:r>
              <a:rPr lang="et-EE" sz="2000" dirty="0" smtClean="0"/>
              <a:t>Peaaegu kõik Eesti ja Soome mehhatroonika ettevõtted kasutavad aktiivselt ISO 9001 või / ja ISO 14001 standardit.</a:t>
            </a:r>
          </a:p>
          <a:p>
            <a:endParaRPr lang="et-EE" sz="2000" dirty="0" smtClean="0"/>
          </a:p>
          <a:p>
            <a:r>
              <a:rPr lang="et-EE" sz="2000" dirty="0" smtClean="0"/>
              <a:t>Pooltooteid valmistavad ettevõtted kasutavad enim erinevaid juhtimistehnikaid.</a:t>
            </a:r>
          </a:p>
          <a:p>
            <a:endParaRPr lang="et-EE" sz="2000" dirty="0" smtClean="0"/>
          </a:p>
          <a:p>
            <a:r>
              <a:rPr lang="et-EE" sz="2000" dirty="0" smtClean="0"/>
              <a:t>Tulevikus kasutatakse rohkem Tasakaalustatud tulemuskaarti, Lean põhimõtteid ja 6-Sigmat.</a:t>
            </a:r>
          </a:p>
          <a:p>
            <a:endParaRPr lang="et-EE" sz="2000" dirty="0" smtClean="0"/>
          </a:p>
          <a:p>
            <a:r>
              <a:rPr lang="et-EE" sz="2000" dirty="0" smtClean="0"/>
              <a:t>Eesti ettevõtted on paindlikumad ning teostavad muudatusi oma protsessides ja struktuuris oluliselt sagedamini kui põhjanaabrid. </a:t>
            </a:r>
          </a:p>
          <a:p>
            <a:endParaRPr lang="et-EE" sz="2000" dirty="0" smtClean="0"/>
          </a:p>
          <a:p>
            <a:endParaRPr lang="et-EE" sz="2000" dirty="0"/>
          </a:p>
        </p:txBody>
      </p:sp>
      <p:sp>
        <p:nvSpPr>
          <p:cNvPr id="3" name="Title 2"/>
          <p:cNvSpPr>
            <a:spLocks noGrp="1"/>
          </p:cNvSpPr>
          <p:nvPr>
            <p:ph type="title"/>
          </p:nvPr>
        </p:nvSpPr>
        <p:spPr/>
        <p:txBody>
          <a:bodyPr/>
          <a:lstStyle/>
          <a:p>
            <a:r>
              <a:rPr lang="et-EE" dirty="0" smtClean="0"/>
              <a:t>Põhijäreldused kvaliteedijuhtimise kohta</a:t>
            </a:r>
            <a:endParaRPr lang="et-EE"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6866"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dirty="0" smtClean="0"/>
              <a:t>Uuringu tutvustus			</a:t>
            </a:r>
          </a:p>
          <a:p>
            <a:pPr eaLnBrk="1" hangingPunct="1">
              <a:lnSpc>
                <a:spcPct val="90000"/>
              </a:lnSpc>
            </a:pPr>
            <a:r>
              <a:rPr lang="et-EE" sz="2000" dirty="0" smtClean="0"/>
              <a:t>Turg ja kliendid			  </a:t>
            </a:r>
          </a:p>
          <a:p>
            <a:pPr eaLnBrk="1" hangingPunct="1">
              <a:lnSpc>
                <a:spcPct val="90000"/>
              </a:lnSpc>
            </a:pPr>
            <a:r>
              <a:rPr lang="et-EE" sz="2000" dirty="0" smtClean="0"/>
              <a:t>Toode ja tootearendus		 </a:t>
            </a:r>
          </a:p>
          <a:p>
            <a:pPr eaLnBrk="1" hangingPunct="1">
              <a:lnSpc>
                <a:spcPct val="90000"/>
              </a:lnSpc>
            </a:pPr>
            <a:r>
              <a:rPr lang="et-EE" sz="2000" dirty="0" smtClean="0"/>
              <a:t>Kvaliteedijuhtimine ja 		</a:t>
            </a:r>
          </a:p>
          <a:p>
            <a:pPr lvl="1" eaLnBrk="1" hangingPunct="1">
              <a:lnSpc>
                <a:spcPct val="90000"/>
              </a:lnSpc>
            </a:pPr>
            <a:r>
              <a:rPr lang="et-EE" b="1" dirty="0" smtClean="0"/>
              <a:t>kontroll</a:t>
            </a:r>
            <a:r>
              <a:rPr lang="et-EE" sz="1600" b="1" dirty="0" smtClean="0"/>
              <a:t>				</a:t>
            </a:r>
            <a:endParaRPr lang="et-EE" b="1" dirty="0" smtClean="0"/>
          </a:p>
          <a:p>
            <a:pPr eaLnBrk="1" hangingPunct="1">
              <a:lnSpc>
                <a:spcPct val="90000"/>
              </a:lnSpc>
            </a:pPr>
            <a:r>
              <a:rPr lang="et-EE" sz="2000" dirty="0" smtClean="0"/>
              <a:t>Koostöö 				 </a:t>
            </a:r>
          </a:p>
          <a:p>
            <a:pPr eaLnBrk="1" hangingPunct="1">
              <a:lnSpc>
                <a:spcPct val="90000"/>
              </a:lnSpc>
            </a:pPr>
            <a:r>
              <a:rPr lang="et-EE" sz="2000" dirty="0" smtClean="0"/>
              <a:t>Konkurentsivõime			 </a:t>
            </a:r>
          </a:p>
          <a:p>
            <a:pPr eaLnBrk="1" hangingPunct="1">
              <a:lnSpc>
                <a:spcPct val="90000"/>
              </a:lnSpc>
            </a:pPr>
            <a:r>
              <a:rPr lang="et-EE" sz="2000" dirty="0" smtClean="0"/>
              <a:t>Kokkuvõte ja soovitused		 </a:t>
            </a:r>
          </a:p>
          <a:p>
            <a:pPr eaLnBrk="1" hangingPunct="1">
              <a:lnSpc>
                <a:spcPct val="90000"/>
              </a:lnSpc>
            </a:pPr>
            <a:endParaRPr lang="et-EE" sz="2000" dirty="0" smtClean="0"/>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322265" y="3068960"/>
            <a:ext cx="504825" cy="287337"/>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kontrolli korraldus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661249"/>
            <a:ext cx="7704856" cy="954107"/>
          </a:xfrm>
          <a:prstGeom prst="rect">
            <a:avLst/>
          </a:prstGeom>
          <a:noFill/>
        </p:spPr>
        <p:txBody>
          <a:bodyPr wrap="square" rtlCol="0">
            <a:spAutoFit/>
          </a:bodyPr>
          <a:lstStyle/>
          <a:p>
            <a:r>
              <a:rPr lang="et-EE" sz="1400" dirty="0" smtClean="0"/>
              <a:t>Soome ettevõtted kontrollivad oluliselt rohkem tööpingis ja mõõtemasinas.</a:t>
            </a:r>
          </a:p>
          <a:p>
            <a:r>
              <a:rPr lang="et-EE" sz="1400" dirty="0" smtClean="0"/>
              <a:t>Eesti ettevõtted teostavad valdavalt kontrolli töökohal pärast tööoperatsiooni sooritamist ja toodete lõppkontrolli.</a:t>
            </a:r>
          </a:p>
          <a:p>
            <a:r>
              <a:rPr lang="et-EE" sz="1400" dirty="0" smtClean="0"/>
              <a:t>Soome ettevõtted kasutavad samaaegselt rohkem kontrollimeetodeid.</a:t>
            </a:r>
            <a:endParaRPr lang="et-EE" sz="1400" dirty="0"/>
          </a:p>
        </p:txBody>
      </p:sp>
      <p:grpSp>
        <p:nvGrpSpPr>
          <p:cNvPr id="11" name="Group 10"/>
          <p:cNvGrpSpPr/>
          <p:nvPr/>
        </p:nvGrpSpPr>
        <p:grpSpPr>
          <a:xfrm>
            <a:off x="683568" y="1268761"/>
            <a:ext cx="7622232" cy="4231928"/>
            <a:chOff x="683568" y="1268760"/>
            <a:chExt cx="7622232" cy="4231928"/>
          </a:xfrm>
        </p:grpSpPr>
        <p:pic>
          <p:nvPicPr>
            <p:cNvPr id="24578" name="Picture 2"/>
            <p:cNvPicPr>
              <a:picLocks noChangeAspect="1" noChangeArrowheads="1"/>
            </p:cNvPicPr>
            <p:nvPr/>
          </p:nvPicPr>
          <p:blipFill>
            <a:blip r:embed="rId3" cstate="print"/>
            <a:srcRect/>
            <a:stretch>
              <a:fillRect/>
            </a:stretch>
          </p:blipFill>
          <p:spPr bwMode="auto">
            <a:xfrm>
              <a:off x="838200" y="1357313"/>
              <a:ext cx="7467600" cy="4143375"/>
            </a:xfrm>
            <a:prstGeom prst="rect">
              <a:avLst/>
            </a:prstGeom>
            <a:noFill/>
            <a:ln w="9525">
              <a:noFill/>
              <a:miter lim="800000"/>
              <a:headEnd/>
              <a:tailEnd/>
            </a:ln>
          </p:spPr>
        </p:pic>
        <p:sp>
          <p:nvSpPr>
            <p:cNvPr id="9" name="Oval 8"/>
            <p:cNvSpPr/>
            <p:nvPr/>
          </p:nvSpPr>
          <p:spPr bwMode="auto">
            <a:xfrm rot="1177911">
              <a:off x="5656953" y="2214845"/>
              <a:ext cx="760686" cy="1575719"/>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83568" y="1268760"/>
              <a:ext cx="2160240" cy="50405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8" name="TextBox 7"/>
          <p:cNvSpPr txBox="1"/>
          <p:nvPr/>
        </p:nvSpPr>
        <p:spPr>
          <a:xfrm>
            <a:off x="395536" y="1279794"/>
            <a:ext cx="7704856" cy="307777"/>
          </a:xfrm>
          <a:prstGeom prst="rect">
            <a:avLst/>
          </a:prstGeom>
          <a:noFill/>
        </p:spPr>
        <p:txBody>
          <a:bodyPr wrap="square" rtlCol="0">
            <a:spAutoFit/>
          </a:bodyPr>
          <a:lstStyle/>
          <a:p>
            <a:r>
              <a:rPr lang="et-EE" sz="1400" dirty="0" smtClean="0"/>
              <a:t>Kontrolli printsiip</a:t>
            </a:r>
            <a:endParaRPr lang="et-EE" sz="1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Kasutatavad mõõteseadmed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930117"/>
            <a:ext cx="7704856" cy="307777"/>
          </a:xfrm>
          <a:prstGeom prst="rect">
            <a:avLst/>
          </a:prstGeom>
          <a:noFill/>
        </p:spPr>
        <p:txBody>
          <a:bodyPr wrap="square" rtlCol="0">
            <a:spAutoFit/>
          </a:bodyPr>
          <a:lstStyle/>
          <a:p>
            <a:r>
              <a:rPr lang="et-EE" sz="1400" dirty="0" smtClean="0"/>
              <a:t>Soome ettevõtetes kasutatakse erinevaid mõõteseadmeid oluliselt rohkem kui Eesti ettevõtetes.</a:t>
            </a:r>
            <a:endParaRPr lang="et-EE" sz="1400" dirty="0"/>
          </a:p>
        </p:txBody>
      </p:sp>
      <p:grpSp>
        <p:nvGrpSpPr>
          <p:cNvPr id="11" name="Group 10"/>
          <p:cNvGrpSpPr/>
          <p:nvPr/>
        </p:nvGrpSpPr>
        <p:grpSpPr>
          <a:xfrm>
            <a:off x="323529" y="1340769"/>
            <a:ext cx="7837115" cy="4164682"/>
            <a:chOff x="611560" y="1340768"/>
            <a:chExt cx="7837115" cy="4164682"/>
          </a:xfrm>
        </p:grpSpPr>
        <p:pic>
          <p:nvPicPr>
            <p:cNvPr id="32770" name="Picture 2"/>
            <p:cNvPicPr>
              <a:picLocks noChangeAspect="1" noChangeArrowheads="1"/>
            </p:cNvPicPr>
            <p:nvPr/>
          </p:nvPicPr>
          <p:blipFill>
            <a:blip r:embed="rId3" cstate="print"/>
            <a:srcRect/>
            <a:stretch>
              <a:fillRect/>
            </a:stretch>
          </p:blipFill>
          <p:spPr bwMode="auto">
            <a:xfrm>
              <a:off x="695325" y="1352550"/>
              <a:ext cx="7753350" cy="4152900"/>
            </a:xfrm>
            <a:prstGeom prst="rect">
              <a:avLst/>
            </a:prstGeom>
            <a:noFill/>
            <a:ln w="9525">
              <a:noFill/>
              <a:miter lim="800000"/>
              <a:headEnd/>
              <a:tailEnd/>
            </a:ln>
          </p:spPr>
        </p:pic>
        <p:sp>
          <p:nvSpPr>
            <p:cNvPr id="8" name="Oval 7"/>
            <p:cNvSpPr/>
            <p:nvPr/>
          </p:nvSpPr>
          <p:spPr bwMode="auto">
            <a:xfrm rot="1025780">
              <a:off x="5530631" y="1554961"/>
              <a:ext cx="1077543" cy="3744416"/>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611560" y="1340768"/>
              <a:ext cx="2736304"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395536" y="1279794"/>
            <a:ext cx="7704856" cy="307777"/>
          </a:xfrm>
          <a:prstGeom prst="rect">
            <a:avLst/>
          </a:prstGeom>
          <a:noFill/>
        </p:spPr>
        <p:txBody>
          <a:bodyPr wrap="square" rtlCol="0">
            <a:spAutoFit/>
          </a:bodyPr>
          <a:lstStyle/>
          <a:p>
            <a:r>
              <a:rPr lang="et-EE" sz="1400" dirty="0" smtClean="0"/>
              <a:t>Milliseid mõõteseadmeid kasutate?</a:t>
            </a:r>
            <a:endParaRPr lang="et-EE" sz="1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Mõõdetavad näitajad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930117"/>
            <a:ext cx="7704856" cy="307777"/>
          </a:xfrm>
          <a:prstGeom prst="rect">
            <a:avLst/>
          </a:prstGeom>
          <a:noFill/>
        </p:spPr>
        <p:txBody>
          <a:bodyPr wrap="square" rtlCol="0">
            <a:spAutoFit/>
          </a:bodyPr>
          <a:lstStyle/>
          <a:p>
            <a:r>
              <a:rPr lang="et-EE" sz="1400" dirty="0" smtClean="0"/>
              <a:t>Soome ettevõtted tegelevad rohkem erinevate parameetrite mõõtmisega. </a:t>
            </a:r>
            <a:endParaRPr lang="et-EE" sz="1400" dirty="0"/>
          </a:p>
        </p:txBody>
      </p:sp>
      <p:grpSp>
        <p:nvGrpSpPr>
          <p:cNvPr id="9" name="Group 8"/>
          <p:cNvGrpSpPr/>
          <p:nvPr/>
        </p:nvGrpSpPr>
        <p:grpSpPr>
          <a:xfrm>
            <a:off x="683569" y="1268761"/>
            <a:ext cx="7765107" cy="4289078"/>
            <a:chOff x="683568" y="1268760"/>
            <a:chExt cx="7765107" cy="4289078"/>
          </a:xfrm>
        </p:grpSpPr>
        <p:pic>
          <p:nvPicPr>
            <p:cNvPr id="33794" name="Picture 2"/>
            <p:cNvPicPr>
              <a:picLocks noChangeAspect="1" noChangeArrowheads="1"/>
            </p:cNvPicPr>
            <p:nvPr/>
          </p:nvPicPr>
          <p:blipFill>
            <a:blip r:embed="rId3" cstate="print"/>
            <a:srcRect/>
            <a:stretch>
              <a:fillRect/>
            </a:stretch>
          </p:blipFill>
          <p:spPr bwMode="auto">
            <a:xfrm>
              <a:off x="695325" y="1300163"/>
              <a:ext cx="7753350" cy="4257675"/>
            </a:xfrm>
            <a:prstGeom prst="rect">
              <a:avLst/>
            </a:prstGeom>
            <a:noFill/>
            <a:ln w="9525">
              <a:noFill/>
              <a:miter lim="800000"/>
              <a:headEnd/>
              <a:tailEnd/>
            </a:ln>
          </p:spPr>
        </p:pic>
        <p:sp>
          <p:nvSpPr>
            <p:cNvPr id="8" name="Rectangle 7"/>
            <p:cNvSpPr/>
            <p:nvPr/>
          </p:nvSpPr>
          <p:spPr bwMode="auto">
            <a:xfrm>
              <a:off x="683568" y="1268760"/>
              <a:ext cx="2448272"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395536" y="1279794"/>
            <a:ext cx="7704856" cy="307777"/>
          </a:xfrm>
          <a:prstGeom prst="rect">
            <a:avLst/>
          </a:prstGeom>
          <a:noFill/>
        </p:spPr>
        <p:txBody>
          <a:bodyPr wrap="square" rtlCol="0">
            <a:spAutoFit/>
          </a:bodyPr>
          <a:lstStyle/>
          <a:p>
            <a:r>
              <a:rPr lang="et-EE" sz="1400" dirty="0" smtClean="0"/>
              <a:t>Milliseid näitajaid mõõdate oma ettevõttes?</a:t>
            </a:r>
            <a:endParaRPr lang="et-EE" sz="1400" dirty="0"/>
          </a:p>
        </p:txBody>
      </p:sp>
      <p:sp>
        <p:nvSpPr>
          <p:cNvPr id="10" name="Oval 9"/>
          <p:cNvSpPr/>
          <p:nvPr/>
        </p:nvSpPr>
        <p:spPr bwMode="auto">
          <a:xfrm rot="1948850">
            <a:off x="5114122" y="1378179"/>
            <a:ext cx="1077543" cy="3936200"/>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Kalibreerimisteenuse pakkujate jaotus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77273"/>
            <a:ext cx="7704856" cy="307777"/>
          </a:xfrm>
          <a:prstGeom prst="rect">
            <a:avLst/>
          </a:prstGeom>
          <a:noFill/>
        </p:spPr>
        <p:txBody>
          <a:bodyPr wrap="square" rtlCol="0">
            <a:spAutoFit/>
          </a:bodyPr>
          <a:lstStyle/>
          <a:p>
            <a:r>
              <a:rPr lang="et-EE" sz="1400" dirty="0" smtClean="0"/>
              <a:t>Eesti ettevõtted eelistavad akrediteeritud kalibreerimislaborite teenuseid.</a:t>
            </a:r>
            <a:endParaRPr lang="et-EE" sz="1400" dirty="0"/>
          </a:p>
        </p:txBody>
      </p:sp>
      <p:grpSp>
        <p:nvGrpSpPr>
          <p:cNvPr id="9" name="Group 8"/>
          <p:cNvGrpSpPr/>
          <p:nvPr/>
        </p:nvGrpSpPr>
        <p:grpSpPr>
          <a:xfrm>
            <a:off x="683569" y="1268761"/>
            <a:ext cx="7765107" cy="4289078"/>
            <a:chOff x="683568" y="1268760"/>
            <a:chExt cx="7765107" cy="4289078"/>
          </a:xfrm>
        </p:grpSpPr>
        <p:pic>
          <p:nvPicPr>
            <p:cNvPr id="34818" name="Picture 2"/>
            <p:cNvPicPr>
              <a:picLocks noChangeAspect="1" noChangeArrowheads="1"/>
            </p:cNvPicPr>
            <p:nvPr/>
          </p:nvPicPr>
          <p:blipFill>
            <a:blip r:embed="rId3" cstate="print"/>
            <a:srcRect/>
            <a:stretch>
              <a:fillRect/>
            </a:stretch>
          </p:blipFill>
          <p:spPr bwMode="auto">
            <a:xfrm>
              <a:off x="695325" y="1300163"/>
              <a:ext cx="7753350" cy="4257675"/>
            </a:xfrm>
            <a:prstGeom prst="rect">
              <a:avLst/>
            </a:prstGeom>
            <a:noFill/>
            <a:ln w="9525">
              <a:noFill/>
              <a:miter lim="800000"/>
              <a:headEnd/>
              <a:tailEnd/>
            </a:ln>
          </p:spPr>
        </p:pic>
        <p:sp>
          <p:nvSpPr>
            <p:cNvPr id="8" name="Rectangle 7"/>
            <p:cNvSpPr/>
            <p:nvPr/>
          </p:nvSpPr>
          <p:spPr bwMode="auto">
            <a:xfrm>
              <a:off x="683568" y="1268760"/>
              <a:ext cx="3456384"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395536" y="1279794"/>
            <a:ext cx="7704856" cy="307777"/>
          </a:xfrm>
          <a:prstGeom prst="rect">
            <a:avLst/>
          </a:prstGeom>
          <a:noFill/>
        </p:spPr>
        <p:txBody>
          <a:bodyPr wrap="square" rtlCol="0">
            <a:spAutoFit/>
          </a:bodyPr>
          <a:lstStyle/>
          <a:p>
            <a:r>
              <a:rPr lang="et-EE" sz="1400" dirty="0" smtClean="0"/>
              <a:t>Milliseid kalibreerimisteenuse pakkujaid kasutatakse?</a:t>
            </a:r>
            <a:endParaRPr lang="et-EE" sz="1400" dirty="0"/>
          </a:p>
        </p:txBody>
      </p:sp>
      <p:sp>
        <p:nvSpPr>
          <p:cNvPr id="10" name="Oval 9"/>
          <p:cNvSpPr/>
          <p:nvPr/>
        </p:nvSpPr>
        <p:spPr bwMode="auto">
          <a:xfrm>
            <a:off x="4654053" y="3717032"/>
            <a:ext cx="2366220" cy="432048"/>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Labori akrediteerituse tähtsus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77273"/>
            <a:ext cx="7704856" cy="307777"/>
          </a:xfrm>
          <a:prstGeom prst="rect">
            <a:avLst/>
          </a:prstGeom>
          <a:noFill/>
        </p:spPr>
        <p:txBody>
          <a:bodyPr wrap="square" rtlCol="0">
            <a:spAutoFit/>
          </a:bodyPr>
          <a:lstStyle/>
          <a:p>
            <a:r>
              <a:rPr lang="et-EE" sz="1400" dirty="0" smtClean="0"/>
              <a:t>Labori akrediteeritus on olulisem Soome ettevõtetele.</a:t>
            </a:r>
          </a:p>
        </p:txBody>
      </p:sp>
      <p:grpSp>
        <p:nvGrpSpPr>
          <p:cNvPr id="9" name="Group 8"/>
          <p:cNvGrpSpPr/>
          <p:nvPr/>
        </p:nvGrpSpPr>
        <p:grpSpPr>
          <a:xfrm>
            <a:off x="395537" y="1444179"/>
            <a:ext cx="7837115" cy="4289078"/>
            <a:chOff x="611560" y="1268760"/>
            <a:chExt cx="7837115" cy="4289078"/>
          </a:xfrm>
        </p:grpSpPr>
        <p:pic>
          <p:nvPicPr>
            <p:cNvPr id="35842" name="Picture 2"/>
            <p:cNvPicPr>
              <a:picLocks noChangeAspect="1" noChangeArrowheads="1"/>
            </p:cNvPicPr>
            <p:nvPr/>
          </p:nvPicPr>
          <p:blipFill>
            <a:blip r:embed="rId3" cstate="print"/>
            <a:srcRect/>
            <a:stretch>
              <a:fillRect/>
            </a:stretch>
          </p:blipFill>
          <p:spPr bwMode="auto">
            <a:xfrm>
              <a:off x="695325" y="1300163"/>
              <a:ext cx="7753350" cy="4257675"/>
            </a:xfrm>
            <a:prstGeom prst="rect">
              <a:avLst/>
            </a:prstGeom>
            <a:noFill/>
            <a:ln w="9525">
              <a:noFill/>
              <a:miter lim="800000"/>
              <a:headEnd/>
              <a:tailEnd/>
            </a:ln>
          </p:spPr>
        </p:pic>
        <p:sp>
          <p:nvSpPr>
            <p:cNvPr id="8" name="Rectangle 7"/>
            <p:cNvSpPr/>
            <p:nvPr/>
          </p:nvSpPr>
          <p:spPr bwMode="auto">
            <a:xfrm>
              <a:off x="611560" y="1268760"/>
              <a:ext cx="4392488"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395536" y="1279794"/>
            <a:ext cx="7704856" cy="307777"/>
          </a:xfrm>
          <a:prstGeom prst="rect">
            <a:avLst/>
          </a:prstGeom>
          <a:noFill/>
        </p:spPr>
        <p:txBody>
          <a:bodyPr wrap="square" rtlCol="0">
            <a:spAutoFit/>
          </a:bodyPr>
          <a:lstStyle/>
          <a:p>
            <a:r>
              <a:rPr lang="et-EE" sz="1400" dirty="0" smtClean="0"/>
              <a:t>Kui oluline on labori akrediteeritus kalibreerimisteenuse pakkuja valikul?</a:t>
            </a:r>
            <a:endParaRPr lang="et-EE" sz="1400" dirty="0"/>
          </a:p>
        </p:txBody>
      </p:sp>
      <p:sp>
        <p:nvSpPr>
          <p:cNvPr id="10" name="Oval 9"/>
          <p:cNvSpPr/>
          <p:nvPr/>
        </p:nvSpPr>
        <p:spPr bwMode="auto">
          <a:xfrm rot="16200000">
            <a:off x="5248096" y="2464872"/>
            <a:ext cx="1512168" cy="2576328"/>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Metroserdi ja MIKESi teenuste kasutamine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77273"/>
            <a:ext cx="7704856" cy="307777"/>
          </a:xfrm>
          <a:prstGeom prst="rect">
            <a:avLst/>
          </a:prstGeom>
          <a:noFill/>
        </p:spPr>
        <p:txBody>
          <a:bodyPr wrap="square" rtlCol="0">
            <a:spAutoFit/>
          </a:bodyPr>
          <a:lstStyle/>
          <a:p>
            <a:r>
              <a:rPr lang="et-EE" sz="1400" dirty="0" smtClean="0"/>
              <a:t>Enim kasutavad ettevõtted kalibreerimisteenuseid.</a:t>
            </a:r>
            <a:endParaRPr lang="et-EE" sz="1400" dirty="0"/>
          </a:p>
        </p:txBody>
      </p:sp>
      <p:grpSp>
        <p:nvGrpSpPr>
          <p:cNvPr id="9" name="Group 8"/>
          <p:cNvGrpSpPr/>
          <p:nvPr/>
        </p:nvGrpSpPr>
        <p:grpSpPr>
          <a:xfrm>
            <a:off x="539553" y="1403573"/>
            <a:ext cx="7765107" cy="4257675"/>
            <a:chOff x="683568" y="1300163"/>
            <a:chExt cx="7765107" cy="4257675"/>
          </a:xfrm>
        </p:grpSpPr>
        <p:pic>
          <p:nvPicPr>
            <p:cNvPr id="37890" name="Picture 2"/>
            <p:cNvPicPr>
              <a:picLocks noChangeAspect="1" noChangeArrowheads="1"/>
            </p:cNvPicPr>
            <p:nvPr/>
          </p:nvPicPr>
          <p:blipFill>
            <a:blip r:embed="rId3" cstate="print"/>
            <a:srcRect/>
            <a:stretch>
              <a:fillRect/>
            </a:stretch>
          </p:blipFill>
          <p:spPr bwMode="auto">
            <a:xfrm>
              <a:off x="695325" y="1300163"/>
              <a:ext cx="7753350" cy="4257675"/>
            </a:xfrm>
            <a:prstGeom prst="rect">
              <a:avLst/>
            </a:prstGeom>
            <a:noFill/>
            <a:ln w="9525">
              <a:noFill/>
              <a:miter lim="800000"/>
              <a:headEnd/>
              <a:tailEnd/>
            </a:ln>
          </p:spPr>
        </p:pic>
        <p:sp>
          <p:nvSpPr>
            <p:cNvPr id="8" name="Rectangle 7"/>
            <p:cNvSpPr/>
            <p:nvPr/>
          </p:nvSpPr>
          <p:spPr bwMode="auto">
            <a:xfrm>
              <a:off x="683568" y="1340768"/>
              <a:ext cx="410445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395536" y="1279794"/>
            <a:ext cx="7704856" cy="307777"/>
          </a:xfrm>
          <a:prstGeom prst="rect">
            <a:avLst/>
          </a:prstGeom>
          <a:noFill/>
        </p:spPr>
        <p:txBody>
          <a:bodyPr wrap="square" rtlCol="0">
            <a:spAutoFit/>
          </a:bodyPr>
          <a:lstStyle/>
          <a:p>
            <a:r>
              <a:rPr lang="et-EE" sz="1400" dirty="0" smtClean="0"/>
              <a:t>Milliseid Metroserdi või MIKESi teenuseid ettevõte on kasutanud?</a:t>
            </a:r>
            <a:endParaRPr lang="et-EE" sz="1400" dirty="0"/>
          </a:p>
        </p:txBody>
      </p:sp>
      <p:sp>
        <p:nvSpPr>
          <p:cNvPr id="10" name="Oval 9"/>
          <p:cNvSpPr/>
          <p:nvPr/>
        </p:nvSpPr>
        <p:spPr bwMode="auto">
          <a:xfrm>
            <a:off x="4283968" y="4365105"/>
            <a:ext cx="2952328" cy="576064"/>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1" y="188913"/>
            <a:ext cx="6119813" cy="868362"/>
          </a:xfrm>
        </p:spPr>
        <p:txBody>
          <a:bodyPr/>
          <a:lstStyle/>
          <a:p>
            <a:r>
              <a:rPr lang="et-EE" dirty="0" smtClean="0"/>
              <a:t>Projekti eesmärgid</a:t>
            </a:r>
          </a:p>
        </p:txBody>
      </p:sp>
      <p:sp>
        <p:nvSpPr>
          <p:cNvPr id="11267" name="Rectangle 3"/>
          <p:cNvSpPr>
            <a:spLocks noGrp="1" noChangeArrowheads="1"/>
          </p:cNvSpPr>
          <p:nvPr>
            <p:ph type="body" idx="1"/>
          </p:nvPr>
        </p:nvSpPr>
        <p:spPr>
          <a:xfrm>
            <a:off x="430906" y="1772817"/>
            <a:ext cx="7885511" cy="3784600"/>
          </a:xfrm>
        </p:spPr>
        <p:txBody>
          <a:bodyPr/>
          <a:lstStyle/>
          <a:p>
            <a:pPr marL="457200" indent="-457200">
              <a:buFont typeface="Arial" pitchFamily="34" charset="0"/>
              <a:buChar char="•"/>
              <a:defRPr/>
            </a:pPr>
            <a:r>
              <a:rPr lang="et-EE" sz="2000" dirty="0" smtClean="0"/>
              <a:t>Kaardistada ettevõtete peamised kompetentsid, turud ja tooted</a:t>
            </a:r>
          </a:p>
          <a:p>
            <a:pPr marL="457200" indent="-457200">
              <a:buFont typeface="Arial" pitchFamily="34" charset="0"/>
              <a:buChar char="•"/>
              <a:defRPr/>
            </a:pPr>
            <a:r>
              <a:rPr lang="et-EE" sz="2000" dirty="0" smtClean="0"/>
              <a:t>Analüüsida ettevõtete turugeograafiat</a:t>
            </a:r>
          </a:p>
          <a:p>
            <a:pPr marL="457200" indent="-457200">
              <a:buFont typeface="Arial" pitchFamily="34" charset="0"/>
              <a:buChar char="•"/>
              <a:defRPr/>
            </a:pPr>
            <a:r>
              <a:rPr lang="et-EE" sz="2000" dirty="0" smtClean="0"/>
              <a:t>Analüüsida ettevõtete tehnoloogilist võimekust</a:t>
            </a:r>
          </a:p>
          <a:p>
            <a:pPr marL="457200" indent="-457200">
              <a:buFont typeface="Arial" pitchFamily="34" charset="0"/>
              <a:buChar char="•"/>
              <a:defRPr/>
            </a:pPr>
            <a:r>
              <a:rPr lang="et-EE" sz="2000" dirty="0" smtClean="0"/>
              <a:t>Analüüsida ettevõtete teadus- ja arendustöö alast võimekust</a:t>
            </a:r>
          </a:p>
          <a:p>
            <a:pPr marL="457200" indent="-457200">
              <a:buFont typeface="Arial" pitchFamily="34" charset="0"/>
              <a:buChar char="•"/>
              <a:defRPr/>
            </a:pPr>
            <a:r>
              <a:rPr lang="et-EE" sz="2000" dirty="0" smtClean="0"/>
              <a:t>Analüüsida ettevõtte </a:t>
            </a:r>
            <a:r>
              <a:rPr lang="et-EE" sz="2000" smtClean="0"/>
              <a:t>personali kompetentsust</a:t>
            </a:r>
            <a:endParaRPr lang="et-EE" sz="2000" dirty="0" smtClean="0"/>
          </a:p>
          <a:p>
            <a:pPr marL="457200" indent="-457200">
              <a:buFont typeface="Arial" pitchFamily="34" charset="0"/>
              <a:buChar char="•"/>
              <a:defRPr/>
            </a:pPr>
            <a:r>
              <a:rPr lang="et-EE" sz="2000" dirty="0" smtClean="0"/>
              <a:t>Kaardistada ettevõtete kogemused </a:t>
            </a:r>
            <a:r>
              <a:rPr lang="et-EE" sz="2000" smtClean="0"/>
              <a:t>klastrites osalemises.</a:t>
            </a:r>
            <a:endParaRPr lang="et-EE" sz="2000" dirty="0" smtClean="0"/>
          </a:p>
          <a:p>
            <a:pPr marL="457200">
              <a:buFontTx/>
              <a:buNone/>
              <a:defRPr/>
            </a:pPr>
            <a:endParaRPr lang="et-EE"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362131" cy="4713288"/>
          </a:xfrm>
        </p:spPr>
        <p:txBody>
          <a:bodyPr/>
          <a:lstStyle/>
          <a:p>
            <a:r>
              <a:rPr lang="et-EE" sz="2000" dirty="0" smtClean="0"/>
              <a:t>Soome mehhatroonika ettevõtetes on kontroll tööprotsessi integreeritud.</a:t>
            </a:r>
          </a:p>
          <a:p>
            <a:endParaRPr lang="et-EE" sz="2000" dirty="0" smtClean="0"/>
          </a:p>
          <a:p>
            <a:r>
              <a:rPr lang="et-EE" sz="2000" dirty="0" smtClean="0"/>
              <a:t>Soome  ettevõtted mõõdavad oluliselt rohkem erinevaid näitajaid ning kasutavad erinevaid mõõteseadmeid, mistõttu kasutatakse ka pigem oma ettevõtte sisest kalibreerimislaborit.</a:t>
            </a:r>
          </a:p>
          <a:p>
            <a:endParaRPr lang="et-EE" sz="2000" dirty="0" smtClean="0"/>
          </a:p>
          <a:p>
            <a:r>
              <a:rPr lang="et-EE" sz="2000" dirty="0" smtClean="0"/>
              <a:t>Eesti ettevõtetes teostatakse mõõtmisi harvem ning kalibreerimine toimub peamiselt akrediteeritud laboris.</a:t>
            </a:r>
          </a:p>
          <a:p>
            <a:endParaRPr lang="et-EE" sz="2000" dirty="0"/>
          </a:p>
        </p:txBody>
      </p:sp>
      <p:sp>
        <p:nvSpPr>
          <p:cNvPr id="3" name="Title 2"/>
          <p:cNvSpPr>
            <a:spLocks noGrp="1"/>
          </p:cNvSpPr>
          <p:nvPr>
            <p:ph type="title"/>
          </p:nvPr>
        </p:nvSpPr>
        <p:spPr/>
        <p:txBody>
          <a:bodyPr/>
          <a:lstStyle/>
          <a:p>
            <a:r>
              <a:rPr lang="et-EE" dirty="0" smtClean="0"/>
              <a:t>Põhijäreldused kontrolli kohta</a:t>
            </a:r>
            <a:endParaRPr lang="et-EE"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5842"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dirty="0" smtClean="0"/>
              <a:t>Uuringu tutvustus			</a:t>
            </a:r>
          </a:p>
          <a:p>
            <a:pPr eaLnBrk="1" hangingPunct="1">
              <a:lnSpc>
                <a:spcPct val="90000"/>
              </a:lnSpc>
            </a:pPr>
            <a:r>
              <a:rPr lang="et-EE" sz="2000" dirty="0" smtClean="0"/>
              <a:t>Turg ja kliendid			  </a:t>
            </a:r>
          </a:p>
          <a:p>
            <a:pPr eaLnBrk="1" hangingPunct="1">
              <a:lnSpc>
                <a:spcPct val="90000"/>
              </a:lnSpc>
            </a:pPr>
            <a:r>
              <a:rPr lang="et-EE" sz="2000" dirty="0" smtClean="0"/>
              <a:t>Toode ja tootearendus		 </a:t>
            </a:r>
          </a:p>
          <a:p>
            <a:pPr eaLnBrk="1" hangingPunct="1">
              <a:lnSpc>
                <a:spcPct val="90000"/>
              </a:lnSpc>
            </a:pPr>
            <a:r>
              <a:rPr lang="et-EE" sz="2000" dirty="0" smtClean="0"/>
              <a:t>Kvaliteedijuhtimine ja 		 </a:t>
            </a:r>
          </a:p>
          <a:p>
            <a:pPr lvl="1" eaLnBrk="1" hangingPunct="1">
              <a:lnSpc>
                <a:spcPct val="90000"/>
              </a:lnSpc>
            </a:pPr>
            <a:r>
              <a:rPr lang="et-EE" dirty="0" smtClean="0"/>
              <a:t>kontroll</a:t>
            </a:r>
            <a:r>
              <a:rPr lang="et-EE" sz="1600" dirty="0" smtClean="0"/>
              <a:t>				</a:t>
            </a:r>
            <a:r>
              <a:rPr lang="et-EE" dirty="0" smtClean="0"/>
              <a:t> </a:t>
            </a:r>
          </a:p>
          <a:p>
            <a:pPr eaLnBrk="1" hangingPunct="1">
              <a:lnSpc>
                <a:spcPct val="90000"/>
              </a:lnSpc>
            </a:pPr>
            <a:r>
              <a:rPr lang="et-EE" sz="2000" b="1" dirty="0" smtClean="0"/>
              <a:t>Koostöö 				</a:t>
            </a:r>
          </a:p>
          <a:p>
            <a:pPr eaLnBrk="1" hangingPunct="1">
              <a:lnSpc>
                <a:spcPct val="90000"/>
              </a:lnSpc>
            </a:pPr>
            <a:r>
              <a:rPr lang="et-EE" sz="2000" dirty="0" smtClean="0"/>
              <a:t>Konkurentsivõime			 </a:t>
            </a:r>
          </a:p>
          <a:p>
            <a:pPr eaLnBrk="1" hangingPunct="1">
              <a:lnSpc>
                <a:spcPct val="90000"/>
              </a:lnSpc>
            </a:pPr>
            <a:r>
              <a:rPr lang="et-EE" sz="2000" dirty="0" smtClean="0"/>
              <a:t>Kokkuvõte ja soovitused		 </a:t>
            </a:r>
          </a:p>
          <a:p>
            <a:pPr eaLnBrk="1" hangingPunct="1">
              <a:lnSpc>
                <a:spcPct val="90000"/>
              </a:lnSpc>
            </a:pPr>
            <a:endParaRPr lang="et-EE" sz="2000" dirty="0" smtClean="0"/>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322265" y="3429695"/>
            <a:ext cx="504825" cy="287337"/>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Peamised koostööpartnerid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57527"/>
            <a:ext cx="7704856" cy="523220"/>
          </a:xfrm>
          <a:prstGeom prst="rect">
            <a:avLst/>
          </a:prstGeom>
          <a:noFill/>
        </p:spPr>
        <p:txBody>
          <a:bodyPr wrap="square" rtlCol="0">
            <a:spAutoFit/>
          </a:bodyPr>
          <a:lstStyle/>
          <a:p>
            <a:r>
              <a:rPr lang="et-EE" sz="1400" dirty="0" smtClean="0"/>
              <a:t>Peamiste koostööpartnerite tähtsuse järjekord Eesti ja Soome ettevõtetes on sama, kuid Soome ettevõtted  teevad oluliselt rohkem koostööd kliendiga</a:t>
            </a:r>
            <a:endParaRPr lang="et-EE" sz="1400" dirty="0"/>
          </a:p>
        </p:txBody>
      </p:sp>
      <p:sp>
        <p:nvSpPr>
          <p:cNvPr id="6" name="TextBox 5"/>
          <p:cNvSpPr txBox="1"/>
          <p:nvPr/>
        </p:nvSpPr>
        <p:spPr>
          <a:xfrm>
            <a:off x="395536" y="1268761"/>
            <a:ext cx="7704856" cy="307777"/>
          </a:xfrm>
          <a:prstGeom prst="rect">
            <a:avLst/>
          </a:prstGeom>
          <a:noFill/>
        </p:spPr>
        <p:txBody>
          <a:bodyPr wrap="square" rtlCol="0">
            <a:spAutoFit/>
          </a:bodyPr>
          <a:lstStyle/>
          <a:p>
            <a:r>
              <a:rPr lang="et-EE" sz="1400" dirty="0" smtClean="0"/>
              <a:t>Kes on teie ettevõtte peamised koostööpartnerid?</a:t>
            </a:r>
            <a:endParaRPr lang="et-EE" sz="1400" dirty="0"/>
          </a:p>
        </p:txBody>
      </p:sp>
      <p:pic>
        <p:nvPicPr>
          <p:cNvPr id="3074" name="Picture 2"/>
          <p:cNvPicPr>
            <a:picLocks noChangeAspect="1" noChangeArrowheads="1"/>
          </p:cNvPicPr>
          <p:nvPr/>
        </p:nvPicPr>
        <p:blipFill>
          <a:blip r:embed="rId3" cstate="print"/>
          <a:srcRect/>
          <a:stretch>
            <a:fillRect/>
          </a:stretch>
        </p:blipFill>
        <p:spPr bwMode="auto">
          <a:xfrm>
            <a:off x="1371600" y="1582266"/>
            <a:ext cx="6400800" cy="3790950"/>
          </a:xfrm>
          <a:prstGeom prst="rect">
            <a:avLst/>
          </a:prstGeom>
          <a:noFill/>
          <a:ln w="9525">
            <a:noFill/>
            <a:miter lim="800000"/>
            <a:headEnd/>
            <a:tailEnd/>
          </a:ln>
        </p:spPr>
      </p:pic>
      <p:cxnSp>
        <p:nvCxnSpPr>
          <p:cNvPr id="9" name="Straight Connector 8"/>
          <p:cNvCxnSpPr/>
          <p:nvPr/>
        </p:nvCxnSpPr>
        <p:spPr bwMode="auto">
          <a:xfrm flipH="1">
            <a:off x="3635896" y="1844824"/>
            <a:ext cx="1008112" cy="2808312"/>
          </a:xfrm>
          <a:prstGeom prst="line">
            <a:avLst/>
          </a:prstGeom>
          <a:gradFill rotWithShape="1">
            <a:gsLst>
              <a:gs pos="0">
                <a:srgbClr val="7D7DB3"/>
              </a:gs>
              <a:gs pos="100000">
                <a:srgbClr val="7878B0"/>
              </a:gs>
            </a:gsLst>
            <a:lin ang="5400000" scaled="1"/>
          </a:gradFill>
          <a:ln w="22225" cap="flat" cmpd="sng" algn="ctr">
            <a:solidFill>
              <a:srgbClr val="FA730A"/>
            </a:solidFill>
            <a:prstDash val="solid"/>
            <a:round/>
            <a:headEnd type="none" w="med" len="med"/>
            <a:tailEnd type="none" w="med" len="med"/>
          </a:ln>
          <a:effectLst/>
        </p:spPr>
      </p:cxnSp>
      <p:cxnSp>
        <p:nvCxnSpPr>
          <p:cNvPr id="10" name="Straight Connector 9"/>
          <p:cNvCxnSpPr/>
          <p:nvPr/>
        </p:nvCxnSpPr>
        <p:spPr bwMode="auto">
          <a:xfrm flipH="1">
            <a:off x="3563888" y="2132856"/>
            <a:ext cx="1728192" cy="2808312"/>
          </a:xfrm>
          <a:prstGeom prst="line">
            <a:avLst/>
          </a:prstGeom>
          <a:gradFill rotWithShape="1">
            <a:gsLst>
              <a:gs pos="0">
                <a:srgbClr val="7D7DB3"/>
              </a:gs>
              <a:gs pos="100000">
                <a:srgbClr val="7878B0"/>
              </a:gs>
            </a:gsLst>
            <a:lin ang="5400000" scaled="1"/>
          </a:gradFill>
          <a:ln w="22225" cap="flat" cmpd="sng" algn="ctr">
            <a:solidFill>
              <a:schemeClr val="accent2">
                <a:lumMod val="60000"/>
                <a:lumOff val="40000"/>
              </a:schemeClr>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Koostöövormides osalemine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733257"/>
            <a:ext cx="7704856" cy="954107"/>
          </a:xfrm>
          <a:prstGeom prst="rect">
            <a:avLst/>
          </a:prstGeom>
          <a:noFill/>
        </p:spPr>
        <p:txBody>
          <a:bodyPr wrap="square" rtlCol="0">
            <a:spAutoFit/>
          </a:bodyPr>
          <a:lstStyle/>
          <a:p>
            <a:r>
              <a:rPr lang="et-EE" sz="1400" dirty="0" smtClean="0"/>
              <a:t>Eesti ettevõtted teevad vähe koostööd ja praktiliselt ei oma klastri- ja kvaliteedialast koostöökogemust.</a:t>
            </a:r>
          </a:p>
          <a:p>
            <a:r>
              <a:rPr lang="et-EE" sz="1400" dirty="0" smtClean="0"/>
              <a:t>Kõik Soome ettevõtted teevad aktiivselt koostööd.</a:t>
            </a:r>
          </a:p>
          <a:p>
            <a:endParaRPr lang="et-EE" sz="1400" dirty="0"/>
          </a:p>
        </p:txBody>
      </p:sp>
      <p:grpSp>
        <p:nvGrpSpPr>
          <p:cNvPr id="9" name="Group 8"/>
          <p:cNvGrpSpPr/>
          <p:nvPr/>
        </p:nvGrpSpPr>
        <p:grpSpPr>
          <a:xfrm>
            <a:off x="539553" y="1300163"/>
            <a:ext cx="7765107" cy="4257675"/>
            <a:chOff x="683568" y="1300163"/>
            <a:chExt cx="7765107" cy="4257675"/>
          </a:xfrm>
        </p:grpSpPr>
        <p:pic>
          <p:nvPicPr>
            <p:cNvPr id="38914" name="Picture 2"/>
            <p:cNvPicPr>
              <a:picLocks noChangeAspect="1" noChangeArrowheads="1"/>
            </p:cNvPicPr>
            <p:nvPr/>
          </p:nvPicPr>
          <p:blipFill>
            <a:blip r:embed="rId3" cstate="print"/>
            <a:srcRect/>
            <a:stretch>
              <a:fillRect/>
            </a:stretch>
          </p:blipFill>
          <p:spPr bwMode="auto">
            <a:xfrm>
              <a:off x="695325" y="1300163"/>
              <a:ext cx="7753350" cy="4257675"/>
            </a:xfrm>
            <a:prstGeom prst="rect">
              <a:avLst/>
            </a:prstGeom>
            <a:noFill/>
            <a:ln w="9525">
              <a:noFill/>
              <a:miter lim="800000"/>
              <a:headEnd/>
              <a:tailEnd/>
            </a:ln>
          </p:spPr>
        </p:pic>
        <p:sp>
          <p:nvSpPr>
            <p:cNvPr id="8" name="Rectangle 7"/>
            <p:cNvSpPr/>
            <p:nvPr/>
          </p:nvSpPr>
          <p:spPr bwMode="auto">
            <a:xfrm>
              <a:off x="683568" y="1340768"/>
              <a:ext cx="3024336"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395536" y="1279794"/>
            <a:ext cx="7704856" cy="307777"/>
          </a:xfrm>
          <a:prstGeom prst="rect">
            <a:avLst/>
          </a:prstGeom>
          <a:noFill/>
        </p:spPr>
        <p:txBody>
          <a:bodyPr wrap="square" rtlCol="0">
            <a:spAutoFit/>
          </a:bodyPr>
          <a:lstStyle/>
          <a:p>
            <a:r>
              <a:rPr lang="et-EE" sz="1400" dirty="0" smtClean="0"/>
              <a:t>Millises koostöövormis ettevõte osaleb?</a:t>
            </a:r>
            <a:endParaRPr lang="et-EE" sz="1400" dirty="0"/>
          </a:p>
        </p:txBody>
      </p:sp>
      <p:sp>
        <p:nvSpPr>
          <p:cNvPr id="10" name="Oval 9"/>
          <p:cNvSpPr/>
          <p:nvPr/>
        </p:nvSpPr>
        <p:spPr bwMode="auto">
          <a:xfrm rot="16200000">
            <a:off x="3167560" y="1888523"/>
            <a:ext cx="2880320" cy="1928827"/>
          </a:xfrm>
          <a:prstGeom prst="ellipse">
            <a:avLst/>
          </a:prstGeom>
          <a:noFill/>
          <a:ln w="1905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rot="16200000">
            <a:off x="3771932" y="2500875"/>
            <a:ext cx="3024338" cy="2576328"/>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Koostöö ulatus riigiti</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05264"/>
            <a:ext cx="7704856" cy="523220"/>
          </a:xfrm>
          <a:prstGeom prst="rect">
            <a:avLst/>
          </a:prstGeom>
          <a:noFill/>
        </p:spPr>
        <p:txBody>
          <a:bodyPr wrap="square" rtlCol="0">
            <a:spAutoFit/>
          </a:bodyPr>
          <a:lstStyle/>
          <a:p>
            <a:r>
              <a:rPr lang="et-EE" sz="1400" dirty="0" smtClean="0"/>
              <a:t>Eesti ettevõtted teevad koostööd peamiselt oma riigis ja Euroopas. </a:t>
            </a:r>
          </a:p>
          <a:p>
            <a:r>
              <a:rPr lang="et-EE" sz="1400" dirty="0" smtClean="0"/>
              <a:t>Soome ettevõtete koostöö geograafia on mitmekesisem.</a:t>
            </a:r>
            <a:endParaRPr lang="et-EE" sz="1400" dirty="0"/>
          </a:p>
        </p:txBody>
      </p:sp>
      <p:grpSp>
        <p:nvGrpSpPr>
          <p:cNvPr id="10" name="Group 9"/>
          <p:cNvGrpSpPr/>
          <p:nvPr/>
        </p:nvGrpSpPr>
        <p:grpSpPr>
          <a:xfrm>
            <a:off x="395537" y="1268761"/>
            <a:ext cx="7837115" cy="4289078"/>
            <a:chOff x="611560" y="1268760"/>
            <a:chExt cx="7837115" cy="4289078"/>
          </a:xfrm>
        </p:grpSpPr>
        <p:pic>
          <p:nvPicPr>
            <p:cNvPr id="41986" name="Picture 2"/>
            <p:cNvPicPr>
              <a:picLocks noChangeAspect="1" noChangeArrowheads="1"/>
            </p:cNvPicPr>
            <p:nvPr/>
          </p:nvPicPr>
          <p:blipFill>
            <a:blip r:embed="rId3" cstate="print"/>
            <a:srcRect/>
            <a:stretch>
              <a:fillRect/>
            </a:stretch>
          </p:blipFill>
          <p:spPr bwMode="auto">
            <a:xfrm>
              <a:off x="695325" y="1300163"/>
              <a:ext cx="7753350" cy="4257675"/>
            </a:xfrm>
            <a:prstGeom prst="rect">
              <a:avLst/>
            </a:prstGeom>
            <a:noFill/>
            <a:ln w="9525">
              <a:noFill/>
              <a:miter lim="800000"/>
              <a:headEnd/>
              <a:tailEnd/>
            </a:ln>
          </p:spPr>
        </p:pic>
        <p:sp>
          <p:nvSpPr>
            <p:cNvPr id="9" name="Rectangle 8"/>
            <p:cNvSpPr/>
            <p:nvPr/>
          </p:nvSpPr>
          <p:spPr bwMode="auto">
            <a:xfrm>
              <a:off x="611560" y="1268760"/>
              <a:ext cx="1440160" cy="36004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395536" y="1279794"/>
            <a:ext cx="7704856" cy="307777"/>
          </a:xfrm>
          <a:prstGeom prst="rect">
            <a:avLst/>
          </a:prstGeom>
          <a:noFill/>
        </p:spPr>
        <p:txBody>
          <a:bodyPr wrap="square" rtlCol="0">
            <a:spAutoFit/>
          </a:bodyPr>
          <a:lstStyle/>
          <a:p>
            <a:r>
              <a:rPr lang="et-EE" sz="1400" dirty="0" smtClean="0"/>
              <a:t>Milline on koostöö ulatus?</a:t>
            </a:r>
            <a:endParaRPr lang="et-EE" sz="1400" dirty="0"/>
          </a:p>
        </p:txBody>
      </p:sp>
      <p:cxnSp>
        <p:nvCxnSpPr>
          <p:cNvPr id="12" name="Straight Connector 11"/>
          <p:cNvCxnSpPr/>
          <p:nvPr/>
        </p:nvCxnSpPr>
        <p:spPr bwMode="auto">
          <a:xfrm>
            <a:off x="4572000" y="3501008"/>
            <a:ext cx="0" cy="1512168"/>
          </a:xfrm>
          <a:prstGeom prst="line">
            <a:avLst/>
          </a:prstGeom>
          <a:gradFill rotWithShape="1">
            <a:gsLst>
              <a:gs pos="0">
                <a:srgbClr val="7D7DB3"/>
              </a:gs>
              <a:gs pos="100000">
                <a:srgbClr val="7878B0"/>
              </a:gs>
            </a:gsLst>
            <a:lin ang="5400000" scaled="1"/>
          </a:gradFill>
          <a:ln w="22225" cap="flat" cmpd="sng" algn="ctr">
            <a:solidFill>
              <a:schemeClr val="accent2">
                <a:lumMod val="60000"/>
                <a:lumOff val="40000"/>
              </a:schemeClr>
            </a:solidFill>
            <a:prstDash val="solid"/>
            <a:round/>
            <a:headEnd type="none" w="med" len="med"/>
            <a:tailEnd type="none" w="med" len="med"/>
          </a:ln>
          <a:effectLst/>
        </p:spPr>
      </p:cxnSp>
      <p:sp>
        <p:nvSpPr>
          <p:cNvPr id="11" name="Oval 10"/>
          <p:cNvSpPr/>
          <p:nvPr/>
        </p:nvSpPr>
        <p:spPr bwMode="auto">
          <a:xfrm>
            <a:off x="3923928" y="1484785"/>
            <a:ext cx="3096344" cy="1584176"/>
          </a:xfrm>
          <a:prstGeom prst="ellipse">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362131" cy="4713288"/>
          </a:xfrm>
        </p:spPr>
        <p:txBody>
          <a:bodyPr/>
          <a:lstStyle/>
          <a:p>
            <a:r>
              <a:rPr lang="et-EE" sz="2000" dirty="0" smtClean="0"/>
              <a:t>Soome ettevõtete peamised koostööpartnerid on kliendid ja tarnijad ning aktiivselt osaletakse erinevates koostöövormides ka väljaspool Euroopat. </a:t>
            </a:r>
          </a:p>
          <a:p>
            <a:endParaRPr lang="et-EE" sz="2000" dirty="0" smtClean="0"/>
          </a:p>
          <a:p>
            <a:r>
              <a:rPr lang="et-EE" sz="2000" dirty="0" smtClean="0"/>
              <a:t>Eesti ettevõtted teevad koostööd vähem ning peamiselt koduturul ja Euroopas.</a:t>
            </a:r>
            <a:endParaRPr lang="et-EE" sz="2000" dirty="0"/>
          </a:p>
        </p:txBody>
      </p:sp>
      <p:sp>
        <p:nvSpPr>
          <p:cNvPr id="3" name="Title 2"/>
          <p:cNvSpPr>
            <a:spLocks noGrp="1"/>
          </p:cNvSpPr>
          <p:nvPr>
            <p:ph type="title"/>
          </p:nvPr>
        </p:nvSpPr>
        <p:spPr/>
        <p:txBody>
          <a:bodyPr/>
          <a:lstStyle/>
          <a:p>
            <a:r>
              <a:rPr lang="et-EE" dirty="0" smtClean="0"/>
              <a:t>Põhijäreldused koostöö kohta</a:t>
            </a:r>
            <a:endParaRPr lang="et-EE"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4818"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dirty="0" smtClean="0"/>
              <a:t>Uuringu tutvustus			</a:t>
            </a:r>
          </a:p>
          <a:p>
            <a:pPr eaLnBrk="1" hangingPunct="1">
              <a:lnSpc>
                <a:spcPct val="90000"/>
              </a:lnSpc>
            </a:pPr>
            <a:r>
              <a:rPr lang="et-EE" sz="2000" dirty="0" smtClean="0"/>
              <a:t>Turg ja kliendid			  </a:t>
            </a:r>
          </a:p>
          <a:p>
            <a:pPr eaLnBrk="1" hangingPunct="1">
              <a:lnSpc>
                <a:spcPct val="90000"/>
              </a:lnSpc>
            </a:pPr>
            <a:r>
              <a:rPr lang="et-EE" sz="2000" dirty="0" smtClean="0"/>
              <a:t>Toode ja tootearendus		 </a:t>
            </a:r>
          </a:p>
          <a:p>
            <a:pPr eaLnBrk="1" hangingPunct="1">
              <a:lnSpc>
                <a:spcPct val="90000"/>
              </a:lnSpc>
            </a:pPr>
            <a:r>
              <a:rPr lang="et-EE" sz="2000" dirty="0" smtClean="0"/>
              <a:t>Kvaliteedijuhtimine ja 		 </a:t>
            </a:r>
          </a:p>
          <a:p>
            <a:pPr lvl="1" eaLnBrk="1" hangingPunct="1">
              <a:lnSpc>
                <a:spcPct val="90000"/>
              </a:lnSpc>
            </a:pPr>
            <a:r>
              <a:rPr lang="et-EE" dirty="0" smtClean="0"/>
              <a:t>kontroll</a:t>
            </a:r>
            <a:r>
              <a:rPr lang="et-EE" sz="1600" dirty="0" smtClean="0"/>
              <a:t>				</a:t>
            </a:r>
            <a:r>
              <a:rPr lang="et-EE" dirty="0" smtClean="0"/>
              <a:t> </a:t>
            </a:r>
          </a:p>
          <a:p>
            <a:pPr eaLnBrk="1" hangingPunct="1">
              <a:lnSpc>
                <a:spcPct val="90000"/>
              </a:lnSpc>
            </a:pPr>
            <a:r>
              <a:rPr lang="et-EE" sz="2000" dirty="0" smtClean="0"/>
              <a:t>Koostöö 				</a:t>
            </a:r>
          </a:p>
          <a:p>
            <a:pPr eaLnBrk="1" hangingPunct="1">
              <a:lnSpc>
                <a:spcPct val="90000"/>
              </a:lnSpc>
            </a:pPr>
            <a:r>
              <a:rPr lang="et-EE" sz="2000" b="1" dirty="0" smtClean="0"/>
              <a:t>Konkurentsivõime			 </a:t>
            </a:r>
          </a:p>
          <a:p>
            <a:pPr eaLnBrk="1" hangingPunct="1">
              <a:lnSpc>
                <a:spcPct val="90000"/>
              </a:lnSpc>
            </a:pPr>
            <a:r>
              <a:rPr lang="et-EE" sz="2000" dirty="0" smtClean="0"/>
              <a:t>Kokkuvõte ja soovitused		</a:t>
            </a:r>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322265" y="3717728"/>
            <a:ext cx="504825" cy="287337"/>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hinnangud oma väärtusahela komponentide olulisusele</a:t>
            </a:r>
            <a:endParaRPr lang="et-EE" dirty="0">
              <a:solidFill>
                <a:srgbClr val="FF0000"/>
              </a:solidFill>
            </a:endParaRPr>
          </a:p>
        </p:txBody>
      </p:sp>
      <p:sp>
        <p:nvSpPr>
          <p:cNvPr id="5" name="AutoShape 5"/>
          <p:cNvSpPr>
            <a:spLocks noChangeArrowheads="1"/>
          </p:cNvSpPr>
          <p:nvPr/>
        </p:nvSpPr>
        <p:spPr bwMode="auto">
          <a:xfrm rot="10800000">
            <a:off x="513208" y="6006386"/>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6" name="TextBox 5"/>
          <p:cNvSpPr txBox="1"/>
          <p:nvPr/>
        </p:nvSpPr>
        <p:spPr>
          <a:xfrm>
            <a:off x="971600" y="5930116"/>
            <a:ext cx="7704856" cy="523220"/>
          </a:xfrm>
          <a:prstGeom prst="rect">
            <a:avLst/>
          </a:prstGeom>
          <a:noFill/>
        </p:spPr>
        <p:txBody>
          <a:bodyPr wrap="square" rtlCol="0">
            <a:spAutoFit/>
          </a:bodyPr>
          <a:lstStyle/>
          <a:p>
            <a:r>
              <a:rPr lang="et-EE" sz="1400" dirty="0" smtClean="0"/>
              <a:t>Eesti ettevõtted hindavad kõrgemalt tehnoloogilist arendust ja tootmist.</a:t>
            </a:r>
          </a:p>
          <a:p>
            <a:r>
              <a:rPr lang="et-EE" sz="1400" dirty="0" smtClean="0"/>
              <a:t>Soome ettevõtted hindavad kõrgemalt müüki ja müügijärgset teenindust.</a:t>
            </a:r>
            <a:endParaRPr lang="et-EE" sz="1400" dirty="0"/>
          </a:p>
        </p:txBody>
      </p:sp>
      <p:pic>
        <p:nvPicPr>
          <p:cNvPr id="5122" name="Picture 2"/>
          <p:cNvPicPr>
            <a:picLocks noChangeAspect="1" noChangeArrowheads="1"/>
          </p:cNvPicPr>
          <p:nvPr/>
        </p:nvPicPr>
        <p:blipFill>
          <a:blip r:embed="rId3" cstate="print"/>
          <a:srcRect/>
          <a:stretch>
            <a:fillRect/>
          </a:stretch>
        </p:blipFill>
        <p:spPr bwMode="auto">
          <a:xfrm>
            <a:off x="1040831" y="1412776"/>
            <a:ext cx="8067675" cy="4416524"/>
          </a:xfrm>
          <a:prstGeom prst="rect">
            <a:avLst/>
          </a:prstGeom>
          <a:noFill/>
          <a:ln w="9525">
            <a:noFill/>
            <a:miter lim="800000"/>
            <a:headEnd/>
            <a:tailEnd/>
          </a:ln>
        </p:spPr>
      </p:pic>
      <p:sp>
        <p:nvSpPr>
          <p:cNvPr id="7" name="Down Arrow 6"/>
          <p:cNvSpPr/>
          <p:nvPr/>
        </p:nvSpPr>
        <p:spPr bwMode="auto">
          <a:xfrm rot="10800000">
            <a:off x="539552" y="1625335"/>
            <a:ext cx="576064" cy="3967757"/>
          </a:xfrm>
          <a:prstGeom prst="downArrow">
            <a:avLst/>
          </a:prstGeom>
          <a:gradFill rotWithShape="1">
            <a:gsLst>
              <a:gs pos="0">
                <a:schemeClr val="accent2">
                  <a:lumMod val="20000"/>
                  <a:lumOff val="80000"/>
                </a:schemeClr>
              </a:gs>
              <a:gs pos="100000">
                <a:srgbClr val="7878B0"/>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nvGrpSpPr>
          <p:cNvPr id="15" name="Group 14"/>
          <p:cNvGrpSpPr/>
          <p:nvPr/>
        </p:nvGrpSpPr>
        <p:grpSpPr>
          <a:xfrm>
            <a:off x="2771800" y="1696188"/>
            <a:ext cx="3816424" cy="3046670"/>
            <a:chOff x="2771800" y="1696187"/>
            <a:chExt cx="4248472" cy="3046670"/>
          </a:xfrm>
        </p:grpSpPr>
        <p:sp>
          <p:nvSpPr>
            <p:cNvPr id="9" name="Oval 8"/>
            <p:cNvSpPr/>
            <p:nvPr/>
          </p:nvSpPr>
          <p:spPr bwMode="auto">
            <a:xfrm>
              <a:off x="2771800" y="3963477"/>
              <a:ext cx="4248472" cy="283411"/>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771800" y="4459446"/>
              <a:ext cx="4248472" cy="283411"/>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771800" y="1696187"/>
              <a:ext cx="4248472" cy="283411"/>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2771800" y="2204864"/>
              <a:ext cx="4248472" cy="283411"/>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2771800" y="2492896"/>
              <a:ext cx="4248472" cy="283411"/>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11" name="TextBox 10"/>
          <p:cNvSpPr txBox="1"/>
          <p:nvPr/>
        </p:nvSpPr>
        <p:spPr>
          <a:xfrm>
            <a:off x="395536" y="1268762"/>
            <a:ext cx="7704856" cy="307777"/>
          </a:xfrm>
          <a:prstGeom prst="rect">
            <a:avLst/>
          </a:prstGeom>
          <a:noFill/>
        </p:spPr>
        <p:txBody>
          <a:bodyPr wrap="square" rtlCol="0">
            <a:spAutoFit/>
          </a:bodyPr>
          <a:lstStyle/>
          <a:p>
            <a:r>
              <a:rPr lang="et-EE" sz="1400" dirty="0" smtClean="0"/>
              <a:t>Kuidas paigutate oma ettevõtte väärtusahela täna?</a:t>
            </a:r>
            <a:endParaRPr lang="et-EE" sz="14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jaotus konkurentsipositsiooni alusel</a:t>
            </a:r>
            <a:endParaRPr lang="et-EE" dirty="0"/>
          </a:p>
        </p:txBody>
      </p:sp>
      <p:sp>
        <p:nvSpPr>
          <p:cNvPr id="5" name="AutoShape 5"/>
          <p:cNvSpPr>
            <a:spLocks noChangeArrowheads="1"/>
          </p:cNvSpPr>
          <p:nvPr/>
        </p:nvSpPr>
        <p:spPr bwMode="auto">
          <a:xfrm rot="10800000">
            <a:off x="585216" y="5934378"/>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877272"/>
            <a:ext cx="7704856" cy="523220"/>
          </a:xfrm>
          <a:prstGeom prst="rect">
            <a:avLst/>
          </a:prstGeom>
          <a:noFill/>
        </p:spPr>
        <p:txBody>
          <a:bodyPr wrap="square" rtlCol="0">
            <a:spAutoFit/>
          </a:bodyPr>
          <a:lstStyle/>
          <a:p>
            <a:r>
              <a:rPr lang="et-EE" sz="1400" dirty="0" smtClean="0"/>
              <a:t>Juhtivad ettevõtted hindavad oma tehnoloogilist konkurentsivõimet kõrgemalt kui majanduslikku konkurentsivõimet.</a:t>
            </a:r>
            <a:endParaRPr lang="et-EE" sz="1400" dirty="0"/>
          </a:p>
        </p:txBody>
      </p:sp>
      <p:grpSp>
        <p:nvGrpSpPr>
          <p:cNvPr id="11" name="Group 10"/>
          <p:cNvGrpSpPr/>
          <p:nvPr/>
        </p:nvGrpSpPr>
        <p:grpSpPr>
          <a:xfrm>
            <a:off x="755577" y="1412777"/>
            <a:ext cx="7648575" cy="4032448"/>
            <a:chOff x="755576" y="1484784"/>
            <a:chExt cx="7648575" cy="4032448"/>
          </a:xfrm>
        </p:grpSpPr>
        <p:pic>
          <p:nvPicPr>
            <p:cNvPr id="11266" name="Picture 2"/>
            <p:cNvPicPr>
              <a:picLocks noChangeAspect="1" noChangeArrowheads="1"/>
            </p:cNvPicPr>
            <p:nvPr/>
          </p:nvPicPr>
          <p:blipFill>
            <a:blip r:embed="rId3" cstate="print"/>
            <a:srcRect/>
            <a:stretch>
              <a:fillRect/>
            </a:stretch>
          </p:blipFill>
          <p:spPr bwMode="auto">
            <a:xfrm>
              <a:off x="755576" y="1535782"/>
              <a:ext cx="7648575" cy="3981450"/>
            </a:xfrm>
            <a:prstGeom prst="rect">
              <a:avLst/>
            </a:prstGeom>
            <a:noFill/>
            <a:ln w="9525">
              <a:noFill/>
              <a:miter lim="800000"/>
              <a:headEnd/>
              <a:tailEnd/>
            </a:ln>
          </p:spPr>
        </p:pic>
        <p:sp>
          <p:nvSpPr>
            <p:cNvPr id="9" name="Oval 8"/>
            <p:cNvSpPr/>
            <p:nvPr/>
          </p:nvSpPr>
          <p:spPr bwMode="auto">
            <a:xfrm>
              <a:off x="3419872" y="1916832"/>
              <a:ext cx="2592288" cy="1584176"/>
            </a:xfrm>
            <a:prstGeom prst="ellipse">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771800" y="1484784"/>
              <a:ext cx="3816424"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12" name="TextBox 11"/>
          <p:cNvSpPr txBox="1"/>
          <p:nvPr/>
        </p:nvSpPr>
        <p:spPr>
          <a:xfrm>
            <a:off x="395536" y="1268762"/>
            <a:ext cx="7704856" cy="307777"/>
          </a:xfrm>
          <a:prstGeom prst="rect">
            <a:avLst/>
          </a:prstGeom>
          <a:noFill/>
        </p:spPr>
        <p:txBody>
          <a:bodyPr wrap="square" rtlCol="0">
            <a:spAutoFit/>
          </a:bodyPr>
          <a:lstStyle/>
          <a:p>
            <a:r>
              <a:rPr lang="et-EE" sz="1400" dirty="0" smtClean="0"/>
              <a:t>Kuidas hindate ettevõtte tänast positsiooni võrreldes konkurentidega?</a:t>
            </a:r>
            <a:endParaRPr lang="et-EE" sz="14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hinnang konkurentsipositsioonile riigiti</a:t>
            </a:r>
            <a:endParaRPr lang="et-EE" dirty="0"/>
          </a:p>
        </p:txBody>
      </p:sp>
      <p:sp>
        <p:nvSpPr>
          <p:cNvPr id="5" name="AutoShape 5"/>
          <p:cNvSpPr>
            <a:spLocks noChangeArrowheads="1"/>
          </p:cNvSpPr>
          <p:nvPr/>
        </p:nvSpPr>
        <p:spPr bwMode="auto">
          <a:xfrm rot="10800000">
            <a:off x="513208" y="5877273"/>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971600" y="5661249"/>
            <a:ext cx="7704856" cy="738664"/>
          </a:xfrm>
          <a:prstGeom prst="rect">
            <a:avLst/>
          </a:prstGeom>
          <a:noFill/>
        </p:spPr>
        <p:txBody>
          <a:bodyPr wrap="square" rtlCol="0">
            <a:spAutoFit/>
          </a:bodyPr>
          <a:lstStyle/>
          <a:p>
            <a:r>
              <a:rPr lang="et-EE" sz="1400" dirty="0" smtClean="0"/>
              <a:t>Enamik Eesti ettevõtteid hindavad ennast majanduslikult ja tehnoloogiliselt konkurentidega samal tasemel olevateks.</a:t>
            </a:r>
          </a:p>
          <a:p>
            <a:r>
              <a:rPr lang="et-EE" sz="1400" dirty="0" smtClean="0"/>
              <a:t>Soomes on end konkurentidest paremaks hindavaid ettevõtteid rohkem.</a:t>
            </a:r>
            <a:endParaRPr lang="et-EE" sz="1400" dirty="0"/>
          </a:p>
        </p:txBody>
      </p:sp>
      <p:grpSp>
        <p:nvGrpSpPr>
          <p:cNvPr id="12" name="Group 11"/>
          <p:cNvGrpSpPr/>
          <p:nvPr/>
        </p:nvGrpSpPr>
        <p:grpSpPr>
          <a:xfrm>
            <a:off x="323528" y="1484785"/>
            <a:ext cx="8640960" cy="4176464"/>
            <a:chOff x="107504" y="1300163"/>
            <a:chExt cx="8640960" cy="4289077"/>
          </a:xfrm>
        </p:grpSpPr>
        <p:pic>
          <p:nvPicPr>
            <p:cNvPr id="2053" name="Picture 5"/>
            <p:cNvPicPr>
              <a:picLocks noChangeAspect="1" noChangeArrowheads="1"/>
            </p:cNvPicPr>
            <p:nvPr/>
          </p:nvPicPr>
          <p:blipFill>
            <a:blip r:embed="rId3" cstate="print"/>
            <a:srcRect/>
            <a:stretch>
              <a:fillRect/>
            </a:stretch>
          </p:blipFill>
          <p:spPr bwMode="auto">
            <a:xfrm>
              <a:off x="107504" y="1300163"/>
              <a:ext cx="4812779" cy="4257675"/>
            </a:xfrm>
            <a:prstGeom prst="rect">
              <a:avLst/>
            </a:prstGeom>
            <a:noFill/>
            <a:ln w="9525">
              <a:noFill/>
              <a:miter lim="800000"/>
              <a:headEnd/>
              <a:tailEnd/>
            </a:ln>
          </p:spPr>
        </p:pic>
        <p:grpSp>
          <p:nvGrpSpPr>
            <p:cNvPr id="16" name="Group 15"/>
            <p:cNvGrpSpPr/>
            <p:nvPr/>
          </p:nvGrpSpPr>
          <p:grpSpPr>
            <a:xfrm>
              <a:off x="4283968" y="1340768"/>
              <a:ext cx="4464496" cy="4248472"/>
              <a:chOff x="4283968" y="1340768"/>
              <a:chExt cx="4464496" cy="4248472"/>
            </a:xfrm>
          </p:grpSpPr>
          <p:pic>
            <p:nvPicPr>
              <p:cNvPr id="2054" name="Picture 6"/>
              <p:cNvPicPr>
                <a:picLocks noChangeAspect="1" noChangeArrowheads="1"/>
              </p:cNvPicPr>
              <p:nvPr/>
            </p:nvPicPr>
            <p:blipFill>
              <a:blip r:embed="rId4" cstate="print"/>
              <a:srcRect/>
              <a:stretch>
                <a:fillRect/>
              </a:stretch>
            </p:blipFill>
            <p:spPr bwMode="auto">
              <a:xfrm>
                <a:off x="4283968" y="1340768"/>
                <a:ext cx="4464496" cy="4248472"/>
              </a:xfrm>
              <a:prstGeom prst="rect">
                <a:avLst/>
              </a:prstGeom>
              <a:noFill/>
              <a:ln w="9525">
                <a:noFill/>
                <a:miter lim="800000"/>
                <a:headEnd/>
                <a:tailEnd/>
              </a:ln>
            </p:spPr>
          </p:pic>
          <p:sp>
            <p:nvSpPr>
              <p:cNvPr id="15" name="Rectangle 14"/>
              <p:cNvSpPr/>
              <p:nvPr/>
            </p:nvSpPr>
            <p:spPr bwMode="auto">
              <a:xfrm>
                <a:off x="4283968" y="1700808"/>
                <a:ext cx="2016224" cy="345638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8" name="Oval 7"/>
            <p:cNvSpPr/>
            <p:nvPr/>
          </p:nvSpPr>
          <p:spPr bwMode="auto">
            <a:xfrm>
              <a:off x="1547664" y="2852936"/>
              <a:ext cx="6912768" cy="504056"/>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619672" y="3429000"/>
              <a:ext cx="6840760" cy="504056"/>
            </a:xfrm>
            <a:prstGeom prst="ellipse">
              <a:avLst/>
            </a:prstGeom>
            <a:noFill/>
            <a:ln w="19050" cap="flat" cmpd="sng" algn="ctr">
              <a:solidFill>
                <a:srgbClr val="FA74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11" name="TextBox 10"/>
          <p:cNvSpPr txBox="1"/>
          <p:nvPr/>
        </p:nvSpPr>
        <p:spPr>
          <a:xfrm>
            <a:off x="395536" y="1268762"/>
            <a:ext cx="7704856" cy="307777"/>
          </a:xfrm>
          <a:prstGeom prst="rect">
            <a:avLst/>
          </a:prstGeom>
          <a:noFill/>
        </p:spPr>
        <p:txBody>
          <a:bodyPr wrap="square" rtlCol="0">
            <a:spAutoFit/>
          </a:bodyPr>
          <a:lstStyle/>
          <a:p>
            <a:r>
              <a:rPr lang="et-EE" sz="1400" dirty="0" smtClean="0"/>
              <a:t>Kuidas hindate ettevõtte tänast positsiooni võrreldes konkurentidega?</a:t>
            </a:r>
            <a:endParaRPr lang="et-EE" sz="1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851" y="188913"/>
            <a:ext cx="6119813" cy="868362"/>
          </a:xfrm>
        </p:spPr>
        <p:txBody>
          <a:bodyPr/>
          <a:lstStyle/>
          <a:p>
            <a:r>
              <a:rPr lang="et-EE" dirty="0" smtClean="0"/>
              <a:t>Küsimustik</a:t>
            </a:r>
          </a:p>
        </p:txBody>
      </p:sp>
      <p:sp>
        <p:nvSpPr>
          <p:cNvPr id="14339" name="Rectangle 3"/>
          <p:cNvSpPr>
            <a:spLocks noGrp="1" noChangeArrowheads="1"/>
          </p:cNvSpPr>
          <p:nvPr>
            <p:ph type="body" idx="1"/>
          </p:nvPr>
        </p:nvSpPr>
        <p:spPr>
          <a:xfrm>
            <a:off x="500035" y="1428736"/>
            <a:ext cx="6994525" cy="4713288"/>
          </a:xfrm>
        </p:spPr>
        <p:txBody>
          <a:bodyPr/>
          <a:lstStyle/>
          <a:p>
            <a:pPr>
              <a:buFontTx/>
              <a:buNone/>
            </a:pPr>
            <a:r>
              <a:rPr lang="et-EE" dirty="0" smtClean="0"/>
              <a:t>Küsimustik hõlmab järgnevaid teemasid:</a:t>
            </a:r>
          </a:p>
          <a:p>
            <a:pPr>
              <a:buFontTx/>
              <a:buNone/>
            </a:pPr>
            <a:endParaRPr lang="et-EE" dirty="0" smtClean="0"/>
          </a:p>
          <a:p>
            <a:r>
              <a:rPr lang="et-EE" sz="2000" dirty="0" smtClean="0"/>
              <a:t>Ettevõtte üldandmed</a:t>
            </a:r>
          </a:p>
          <a:p>
            <a:r>
              <a:rPr lang="et-EE" sz="2000" dirty="0" smtClean="0"/>
              <a:t>Ettevõtte ärikeskkond ja juhtimine</a:t>
            </a:r>
          </a:p>
          <a:p>
            <a:r>
              <a:rPr lang="et-EE" sz="2000" dirty="0" smtClean="0"/>
              <a:t>Ettevõtte tehnoloogiline võimekus</a:t>
            </a:r>
          </a:p>
          <a:p>
            <a:r>
              <a:rPr lang="et-EE" sz="2000" dirty="0" smtClean="0"/>
              <a:t>Toote ja tehnoloogia arendus</a:t>
            </a:r>
          </a:p>
          <a:p>
            <a:r>
              <a:rPr lang="et-EE" sz="2000" dirty="0" smtClean="0"/>
              <a:t>Personal</a:t>
            </a:r>
          </a:p>
          <a:p>
            <a:r>
              <a:rPr lang="et-EE" sz="2000" dirty="0" smtClean="0"/>
              <a:t>IKT küsimused</a:t>
            </a:r>
          </a:p>
          <a:p>
            <a:r>
              <a:rPr lang="et-EE" sz="2000" dirty="0" smtClean="0"/>
              <a:t>Kvaliteedi tagamine ja kontroll</a:t>
            </a:r>
          </a:p>
          <a:p>
            <a:r>
              <a:rPr lang="et-EE" sz="2000" dirty="0" smtClean="0"/>
              <a:t>Koostöö tegemine</a:t>
            </a:r>
          </a:p>
          <a:p>
            <a:pPr>
              <a:buFontTx/>
              <a:buNone/>
            </a:pPr>
            <a:endParaRPr lang="et-EE"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käibed ja kasumid</a:t>
            </a:r>
            <a:endParaRPr lang="et-EE" dirty="0"/>
          </a:p>
        </p:txBody>
      </p:sp>
      <p:sp>
        <p:nvSpPr>
          <p:cNvPr id="5"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sp>
        <p:nvSpPr>
          <p:cNvPr id="7" name="TextBox 6"/>
          <p:cNvSpPr txBox="1"/>
          <p:nvPr/>
        </p:nvSpPr>
        <p:spPr>
          <a:xfrm>
            <a:off x="1043608" y="5877273"/>
            <a:ext cx="7704856" cy="307777"/>
          </a:xfrm>
          <a:prstGeom prst="rect">
            <a:avLst/>
          </a:prstGeom>
          <a:noFill/>
        </p:spPr>
        <p:txBody>
          <a:bodyPr wrap="square" rtlCol="0">
            <a:spAutoFit/>
          </a:bodyPr>
          <a:lstStyle/>
          <a:p>
            <a:r>
              <a:rPr lang="et-EE" sz="1400" dirty="0" smtClean="0"/>
              <a:t>Eesti ja Soome mehhatroonika ettevõtete käibed on samas suurusjärgus.</a:t>
            </a:r>
            <a:endParaRPr lang="et-EE" sz="1400" b="1" u="sng" dirty="0">
              <a:solidFill>
                <a:srgbClr val="FF0000"/>
              </a:solidFill>
            </a:endParaRPr>
          </a:p>
        </p:txBody>
      </p:sp>
      <p:pic>
        <p:nvPicPr>
          <p:cNvPr id="121857" name="Picture 1"/>
          <p:cNvPicPr>
            <a:picLocks noChangeAspect="1" noChangeArrowheads="1"/>
          </p:cNvPicPr>
          <p:nvPr/>
        </p:nvPicPr>
        <p:blipFill>
          <a:blip r:embed="rId3" cstate="print"/>
          <a:srcRect/>
          <a:stretch>
            <a:fillRect/>
          </a:stretch>
        </p:blipFill>
        <p:spPr bwMode="auto">
          <a:xfrm>
            <a:off x="179512" y="1232123"/>
            <a:ext cx="4896544" cy="4429125"/>
          </a:xfrm>
          <a:prstGeom prst="rect">
            <a:avLst/>
          </a:prstGeom>
          <a:noFill/>
          <a:ln w="9525">
            <a:noFill/>
            <a:miter lim="800000"/>
            <a:headEnd/>
            <a:tailEnd/>
          </a:ln>
        </p:spPr>
      </p:pic>
      <p:pic>
        <p:nvPicPr>
          <p:cNvPr id="121858" name="Picture 2"/>
          <p:cNvPicPr>
            <a:picLocks noChangeAspect="1" noChangeArrowheads="1"/>
          </p:cNvPicPr>
          <p:nvPr/>
        </p:nvPicPr>
        <p:blipFill>
          <a:blip r:embed="rId4" cstate="print"/>
          <a:srcRect/>
          <a:stretch>
            <a:fillRect/>
          </a:stretch>
        </p:blipFill>
        <p:spPr bwMode="auto">
          <a:xfrm>
            <a:off x="4088853" y="1232123"/>
            <a:ext cx="4875635" cy="4429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Innovatsiooni ja kasumi vaheline seos</a:t>
            </a:r>
            <a:endParaRPr lang="et-EE" dirty="0"/>
          </a:p>
        </p:txBody>
      </p:sp>
      <p:sp>
        <p:nvSpPr>
          <p:cNvPr id="5" name="TextBox 4"/>
          <p:cNvSpPr txBox="1"/>
          <p:nvPr/>
        </p:nvSpPr>
        <p:spPr>
          <a:xfrm>
            <a:off x="971600" y="5805264"/>
            <a:ext cx="7704856" cy="738664"/>
          </a:xfrm>
          <a:prstGeom prst="rect">
            <a:avLst/>
          </a:prstGeom>
          <a:noFill/>
        </p:spPr>
        <p:txBody>
          <a:bodyPr wrap="square" rtlCol="0">
            <a:spAutoFit/>
          </a:bodyPr>
          <a:lstStyle/>
          <a:p>
            <a:r>
              <a:rPr lang="et-EE" sz="1400" dirty="0" smtClean="0"/>
              <a:t>Kõrgema kasumi teenijad investeerivad uue põlvkonna toodetesse ja kõrgtehnoloogilistesse lahendustesse, aga vähem järk-järgulisse täiustamisse.</a:t>
            </a:r>
          </a:p>
          <a:p>
            <a:endParaRPr lang="et-EE" sz="1400" dirty="0"/>
          </a:p>
        </p:txBody>
      </p:sp>
      <p:sp>
        <p:nvSpPr>
          <p:cNvPr id="6" name="AutoShape 5"/>
          <p:cNvSpPr>
            <a:spLocks noChangeArrowheads="1"/>
          </p:cNvSpPr>
          <p:nvPr/>
        </p:nvSpPr>
        <p:spPr bwMode="auto">
          <a:xfrm rot="10800000">
            <a:off x="513208" y="5890921"/>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pic>
        <p:nvPicPr>
          <p:cNvPr id="119809" name="Picture 1"/>
          <p:cNvPicPr>
            <a:picLocks noChangeAspect="1" noChangeArrowheads="1"/>
          </p:cNvPicPr>
          <p:nvPr/>
        </p:nvPicPr>
        <p:blipFill>
          <a:blip r:embed="rId2" cstate="print"/>
          <a:srcRect/>
          <a:stretch>
            <a:fillRect/>
          </a:stretch>
        </p:blipFill>
        <p:spPr bwMode="auto">
          <a:xfrm>
            <a:off x="762000" y="1458442"/>
            <a:ext cx="7620000" cy="3914775"/>
          </a:xfrm>
          <a:prstGeom prst="rect">
            <a:avLst/>
          </a:prstGeom>
          <a:noFill/>
          <a:ln w="9525">
            <a:noFill/>
            <a:miter lim="800000"/>
            <a:headEnd/>
            <a:tailEnd/>
          </a:ln>
        </p:spPr>
      </p:pic>
      <p:grpSp>
        <p:nvGrpSpPr>
          <p:cNvPr id="7" name="Group 6"/>
          <p:cNvGrpSpPr/>
          <p:nvPr/>
        </p:nvGrpSpPr>
        <p:grpSpPr>
          <a:xfrm>
            <a:off x="1187624" y="2708921"/>
            <a:ext cx="3143272" cy="1643074"/>
            <a:chOff x="1142976" y="2714620"/>
            <a:chExt cx="3143272" cy="1643074"/>
          </a:xfrm>
        </p:grpSpPr>
        <p:cxnSp>
          <p:nvCxnSpPr>
            <p:cNvPr id="8" name="Straight Connector 7"/>
            <p:cNvCxnSpPr/>
            <p:nvPr/>
          </p:nvCxnSpPr>
          <p:spPr bwMode="auto">
            <a:xfrm rot="10800000" flipV="1">
              <a:off x="1214414" y="3643314"/>
              <a:ext cx="3071834" cy="714380"/>
            </a:xfrm>
            <a:prstGeom prst="line">
              <a:avLst/>
            </a:prstGeom>
            <a:ln>
              <a:solidFill>
                <a:srgbClr val="FA740A"/>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10800000">
              <a:off x="1142976" y="2714620"/>
              <a:ext cx="3143272" cy="642942"/>
            </a:xfrm>
            <a:prstGeom prst="line">
              <a:avLst/>
            </a:prstGeom>
            <a:ln>
              <a:solidFill>
                <a:srgbClr val="FA740A"/>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362131" cy="4713288"/>
          </a:xfrm>
        </p:spPr>
        <p:txBody>
          <a:bodyPr/>
          <a:lstStyle/>
          <a:p>
            <a:r>
              <a:rPr lang="et-EE" sz="2000" dirty="0" smtClean="0"/>
              <a:t>Eesti ettevõtted peavad olulisemaks tehnoloogilist arendust ja tootmist ja hindavad end konkurentidega suhteliselt samal tasemel olevateks.</a:t>
            </a:r>
          </a:p>
          <a:p>
            <a:endParaRPr lang="et-EE" sz="2000" dirty="0" smtClean="0"/>
          </a:p>
          <a:p>
            <a:r>
              <a:rPr lang="et-EE" sz="2000" dirty="0" smtClean="0"/>
              <a:t>Soome ettevõtetele on olulisem müük ja müügijärgne teenindus ning konkurentsivõimelt hinnatakse end konkurentidest paremal järjel olevateks.</a:t>
            </a:r>
          </a:p>
          <a:p>
            <a:endParaRPr lang="et-EE" sz="2000" dirty="0" smtClean="0"/>
          </a:p>
          <a:p>
            <a:r>
              <a:rPr lang="et-EE" sz="2000" dirty="0" smtClean="0"/>
              <a:t>Eesti ja Soome mehhatroonika ettevõtete käibed on samas suurusjärgus, aga Soome ettevõtted teenivad mõnevõrra rohkem kasumit.</a:t>
            </a:r>
          </a:p>
          <a:p>
            <a:endParaRPr lang="et-EE" sz="2000" dirty="0"/>
          </a:p>
        </p:txBody>
      </p:sp>
      <p:sp>
        <p:nvSpPr>
          <p:cNvPr id="3" name="Title 2"/>
          <p:cNvSpPr>
            <a:spLocks noGrp="1"/>
          </p:cNvSpPr>
          <p:nvPr>
            <p:ph type="title"/>
          </p:nvPr>
        </p:nvSpPr>
        <p:spPr/>
        <p:txBody>
          <a:bodyPr/>
          <a:lstStyle/>
          <a:p>
            <a:r>
              <a:rPr lang="et-EE" dirty="0" smtClean="0"/>
              <a:t>Põhijäreldused konkurentsivõime kohta</a:t>
            </a:r>
            <a:endParaRPr lang="et-EE"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3794"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dirty="0" smtClean="0"/>
              <a:t>Uuringu tutvustus			</a:t>
            </a:r>
          </a:p>
          <a:p>
            <a:pPr eaLnBrk="1" hangingPunct="1">
              <a:lnSpc>
                <a:spcPct val="90000"/>
              </a:lnSpc>
            </a:pPr>
            <a:r>
              <a:rPr lang="et-EE" sz="2000" dirty="0" smtClean="0"/>
              <a:t>Turg ja kliendid			  </a:t>
            </a:r>
          </a:p>
          <a:p>
            <a:pPr eaLnBrk="1" hangingPunct="1">
              <a:lnSpc>
                <a:spcPct val="90000"/>
              </a:lnSpc>
            </a:pPr>
            <a:r>
              <a:rPr lang="et-EE" sz="2000" dirty="0" smtClean="0"/>
              <a:t>Toode ja tootearendus		 </a:t>
            </a:r>
          </a:p>
          <a:p>
            <a:pPr eaLnBrk="1" hangingPunct="1">
              <a:lnSpc>
                <a:spcPct val="90000"/>
              </a:lnSpc>
            </a:pPr>
            <a:r>
              <a:rPr lang="et-EE" sz="2000" dirty="0" smtClean="0"/>
              <a:t>Kvaliteedijuhtimine ja 		 </a:t>
            </a:r>
          </a:p>
          <a:p>
            <a:pPr lvl="1" eaLnBrk="1" hangingPunct="1">
              <a:lnSpc>
                <a:spcPct val="90000"/>
              </a:lnSpc>
            </a:pPr>
            <a:r>
              <a:rPr lang="et-EE" dirty="0" smtClean="0"/>
              <a:t>kontroll</a:t>
            </a:r>
            <a:r>
              <a:rPr lang="et-EE" sz="1600" dirty="0" smtClean="0"/>
              <a:t>				</a:t>
            </a:r>
            <a:r>
              <a:rPr lang="et-EE" dirty="0" smtClean="0"/>
              <a:t> </a:t>
            </a:r>
          </a:p>
          <a:p>
            <a:pPr eaLnBrk="1" hangingPunct="1">
              <a:lnSpc>
                <a:spcPct val="90000"/>
              </a:lnSpc>
            </a:pPr>
            <a:r>
              <a:rPr lang="et-EE" sz="2000" dirty="0" smtClean="0"/>
              <a:t>Koostöö 				 </a:t>
            </a:r>
          </a:p>
          <a:p>
            <a:pPr eaLnBrk="1" hangingPunct="1">
              <a:lnSpc>
                <a:spcPct val="90000"/>
              </a:lnSpc>
            </a:pPr>
            <a:r>
              <a:rPr lang="et-EE" sz="2000" dirty="0" smtClean="0"/>
              <a:t>Konkurentsivõime			</a:t>
            </a:r>
          </a:p>
          <a:p>
            <a:pPr eaLnBrk="1" hangingPunct="1">
              <a:lnSpc>
                <a:spcPct val="90000"/>
              </a:lnSpc>
            </a:pPr>
            <a:r>
              <a:rPr lang="et-EE" sz="2000" b="1" dirty="0" smtClean="0"/>
              <a:t>Kokkuvõte ja soovitused		</a:t>
            </a:r>
            <a:endParaRPr lang="et-EE" sz="2000" dirty="0" smtClean="0"/>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322265" y="4005065"/>
            <a:ext cx="504825" cy="287337"/>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4543427" cy="4713288"/>
          </a:xfrm>
        </p:spPr>
        <p:txBody>
          <a:bodyPr/>
          <a:lstStyle/>
          <a:p>
            <a:r>
              <a:rPr lang="et-EE" sz="1800" dirty="0" smtClean="0"/>
              <a:t>Eesti ettevõtted on paindlikud, teevad palju muudatusi, kuid teevad tootearendust põhiliselt oma organisatsiooni sees ja teevad vähe koostööd.</a:t>
            </a:r>
          </a:p>
          <a:p>
            <a:r>
              <a:rPr lang="et-EE" sz="1800" dirty="0" smtClean="0"/>
              <a:t>Soome ettevõtted fokusseeruvad suurklientidele, teevad nendega ja teiste partneritega koostööd, mõõdavad palju tehnilisi parameetreid ja reeglina juba protsessi käigus, mitte pärast tootmist täiendava tegevusena. Samuti keskendutakse müügile ja klienditeenindusele ning suudetakse minna ka Euroopast kaugemale.</a:t>
            </a:r>
          </a:p>
          <a:p>
            <a:r>
              <a:rPr lang="et-EE" sz="1800" dirty="0" smtClean="0"/>
              <a:t>See võimaldab Soome ettevõtetel stabiilsemalt töötada.</a:t>
            </a:r>
          </a:p>
          <a:p>
            <a:endParaRPr lang="et-EE" sz="1600" dirty="0"/>
          </a:p>
        </p:txBody>
      </p:sp>
      <p:sp>
        <p:nvSpPr>
          <p:cNvPr id="3" name="Title 2"/>
          <p:cNvSpPr>
            <a:spLocks noGrp="1"/>
          </p:cNvSpPr>
          <p:nvPr>
            <p:ph type="title"/>
          </p:nvPr>
        </p:nvSpPr>
        <p:spPr/>
        <p:txBody>
          <a:bodyPr/>
          <a:lstStyle/>
          <a:p>
            <a:r>
              <a:rPr lang="et-EE" dirty="0" smtClean="0"/>
              <a:t>Kokkuvõte</a:t>
            </a:r>
            <a:endParaRPr lang="et-EE" dirty="0"/>
          </a:p>
        </p:txBody>
      </p:sp>
      <p:cxnSp>
        <p:nvCxnSpPr>
          <p:cNvPr id="5" name="Straight Arrow Connector 4"/>
          <p:cNvCxnSpPr/>
          <p:nvPr/>
        </p:nvCxnSpPr>
        <p:spPr bwMode="auto">
          <a:xfrm>
            <a:off x="5076056" y="4365104"/>
            <a:ext cx="3672408" cy="0"/>
          </a:xfrm>
          <a:prstGeom prst="straightConnector1">
            <a:avLst/>
          </a:prstGeom>
          <a:gradFill rotWithShape="1">
            <a:gsLst>
              <a:gs pos="0">
                <a:srgbClr val="7D7DB3"/>
              </a:gs>
              <a:gs pos="100000">
                <a:srgbClr val="7878B0"/>
              </a:gs>
            </a:gsLst>
            <a:lin ang="5400000" scaled="1"/>
          </a:gra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V="1">
            <a:off x="6876256" y="2420889"/>
            <a:ext cx="0" cy="3816424"/>
          </a:xfrm>
          <a:prstGeom prst="straightConnector1">
            <a:avLst/>
          </a:prstGeom>
          <a:gradFill rotWithShape="1">
            <a:gsLst>
              <a:gs pos="0">
                <a:srgbClr val="7D7DB3"/>
              </a:gs>
              <a:gs pos="100000">
                <a:srgbClr val="7878B0"/>
              </a:gs>
            </a:gsLst>
            <a:lin ang="5400000" scaled="1"/>
          </a:gradFill>
          <a:ln w="38100" cap="flat" cmpd="sng" algn="ctr">
            <a:solidFill>
              <a:schemeClr val="tx1"/>
            </a:solidFill>
            <a:prstDash val="solid"/>
            <a:round/>
            <a:headEnd type="none" w="med" len="med"/>
            <a:tailEnd type="arrow"/>
          </a:ln>
          <a:effectLst/>
        </p:spPr>
      </p:cxnSp>
      <p:sp>
        <p:nvSpPr>
          <p:cNvPr id="19" name="TextBox 18"/>
          <p:cNvSpPr txBox="1"/>
          <p:nvPr/>
        </p:nvSpPr>
        <p:spPr>
          <a:xfrm>
            <a:off x="6876256" y="1916832"/>
            <a:ext cx="1728192" cy="523220"/>
          </a:xfrm>
          <a:prstGeom prst="rect">
            <a:avLst/>
          </a:prstGeom>
          <a:noFill/>
        </p:spPr>
        <p:txBody>
          <a:bodyPr wrap="square" rtlCol="0">
            <a:spAutoFit/>
          </a:bodyPr>
          <a:lstStyle/>
          <a:p>
            <a:r>
              <a:rPr lang="et-EE" sz="1400" dirty="0" smtClean="0"/>
              <a:t>Paindlikkus ka ligikaudsus</a:t>
            </a:r>
            <a:endParaRPr lang="et-EE" sz="1400" dirty="0"/>
          </a:p>
        </p:txBody>
      </p:sp>
      <p:sp>
        <p:nvSpPr>
          <p:cNvPr id="20" name="TextBox 19"/>
          <p:cNvSpPr txBox="1"/>
          <p:nvPr/>
        </p:nvSpPr>
        <p:spPr>
          <a:xfrm>
            <a:off x="5364088" y="5877273"/>
            <a:ext cx="1728192" cy="307777"/>
          </a:xfrm>
          <a:prstGeom prst="rect">
            <a:avLst/>
          </a:prstGeom>
          <a:noFill/>
        </p:spPr>
        <p:txBody>
          <a:bodyPr wrap="square" rtlCol="0">
            <a:spAutoFit/>
          </a:bodyPr>
          <a:lstStyle/>
          <a:p>
            <a:r>
              <a:rPr lang="et-EE" sz="1400" dirty="0" smtClean="0"/>
              <a:t>Jäikus ja täpsus</a:t>
            </a:r>
          </a:p>
        </p:txBody>
      </p:sp>
      <p:sp>
        <p:nvSpPr>
          <p:cNvPr id="21" name="TextBox 20"/>
          <p:cNvSpPr txBox="1"/>
          <p:nvPr/>
        </p:nvSpPr>
        <p:spPr>
          <a:xfrm>
            <a:off x="7884368" y="4005065"/>
            <a:ext cx="1728192" cy="307777"/>
          </a:xfrm>
          <a:prstGeom prst="rect">
            <a:avLst/>
          </a:prstGeom>
          <a:noFill/>
        </p:spPr>
        <p:txBody>
          <a:bodyPr wrap="square" rtlCol="0">
            <a:spAutoFit/>
          </a:bodyPr>
          <a:lstStyle/>
          <a:p>
            <a:r>
              <a:rPr lang="et-EE" sz="1400" dirty="0" smtClean="0"/>
              <a:t>Koostööaldis</a:t>
            </a:r>
          </a:p>
        </p:txBody>
      </p:sp>
      <p:sp>
        <p:nvSpPr>
          <p:cNvPr id="22" name="TextBox 21"/>
          <p:cNvSpPr txBox="1"/>
          <p:nvPr/>
        </p:nvSpPr>
        <p:spPr>
          <a:xfrm>
            <a:off x="4788024" y="4437113"/>
            <a:ext cx="1728192" cy="307777"/>
          </a:xfrm>
          <a:prstGeom prst="rect">
            <a:avLst/>
          </a:prstGeom>
          <a:noFill/>
        </p:spPr>
        <p:txBody>
          <a:bodyPr wrap="square" rtlCol="0">
            <a:spAutoFit/>
          </a:bodyPr>
          <a:lstStyle/>
          <a:p>
            <a:r>
              <a:rPr lang="et-EE" sz="1400" dirty="0" smtClean="0"/>
              <a:t>Eraklik</a:t>
            </a:r>
          </a:p>
        </p:txBody>
      </p:sp>
      <p:sp>
        <p:nvSpPr>
          <p:cNvPr id="12" name="TextBox 11"/>
          <p:cNvSpPr txBox="1"/>
          <p:nvPr/>
        </p:nvSpPr>
        <p:spPr>
          <a:xfrm>
            <a:off x="4716016" y="2564904"/>
            <a:ext cx="1152128" cy="338554"/>
          </a:xfrm>
          <a:prstGeom prst="rect">
            <a:avLst/>
          </a:prstGeom>
          <a:noFill/>
        </p:spPr>
        <p:txBody>
          <a:bodyPr wrap="square" rtlCol="0">
            <a:spAutoFit/>
          </a:bodyPr>
          <a:lstStyle/>
          <a:p>
            <a:r>
              <a:rPr lang="et-EE" sz="1600" dirty="0" smtClean="0"/>
              <a:t>Eesti</a:t>
            </a:r>
            <a:endParaRPr lang="et-EE" sz="1600" dirty="0"/>
          </a:p>
        </p:txBody>
      </p:sp>
      <p:sp>
        <p:nvSpPr>
          <p:cNvPr id="13" name="TextBox 12"/>
          <p:cNvSpPr txBox="1"/>
          <p:nvPr/>
        </p:nvSpPr>
        <p:spPr>
          <a:xfrm>
            <a:off x="8244408" y="5805265"/>
            <a:ext cx="899592" cy="338554"/>
          </a:xfrm>
          <a:prstGeom prst="rect">
            <a:avLst/>
          </a:prstGeom>
          <a:noFill/>
        </p:spPr>
        <p:txBody>
          <a:bodyPr wrap="square" rtlCol="0">
            <a:spAutoFit/>
          </a:bodyPr>
          <a:lstStyle/>
          <a:p>
            <a:r>
              <a:rPr lang="et-EE" sz="1600" dirty="0" smtClean="0"/>
              <a:t>Soome</a:t>
            </a:r>
            <a:endParaRPr lang="et-EE" sz="1600" dirty="0"/>
          </a:p>
        </p:txBody>
      </p:sp>
      <p:pic>
        <p:nvPicPr>
          <p:cNvPr id="16" name="Picture 15" descr="\\10.9.23.113\praktika\Tallinna LV\2011.09 Turu-analyys (projekt) Kaisa, Raili, Tonu ja Kaido\3 MASTER\2012.04.19 Foto.Orav.jpg"/>
          <p:cNvPicPr/>
          <p:nvPr/>
        </p:nvPicPr>
        <p:blipFill>
          <a:blip r:embed="rId3" cstate="print"/>
          <a:srcRect/>
          <a:stretch>
            <a:fillRect/>
          </a:stretch>
        </p:blipFill>
        <p:spPr bwMode="auto">
          <a:xfrm>
            <a:off x="4800600" y="2971801"/>
            <a:ext cx="2032651" cy="1354775"/>
          </a:xfrm>
          <a:prstGeom prst="rect">
            <a:avLst/>
          </a:prstGeom>
          <a:noFill/>
          <a:ln w="9525">
            <a:noFill/>
            <a:miter lim="800000"/>
            <a:headEnd/>
            <a:tailEnd/>
          </a:ln>
        </p:spPr>
      </p:pic>
      <p:pic>
        <p:nvPicPr>
          <p:cNvPr id="17" name="Picture 16" descr="\\10.9.23.113\praktika\Tallinna LV\2011.09 Turu-analyys (projekt) Kaisa, Raili, Tonu ja Kaido\3 MASTER\2012.04.19 Foto. Lõvid.jpg"/>
          <p:cNvPicPr/>
          <p:nvPr/>
        </p:nvPicPr>
        <p:blipFill>
          <a:blip r:embed="rId4" cstate="print"/>
          <a:srcRect/>
          <a:stretch>
            <a:fillRect/>
          </a:stretch>
        </p:blipFill>
        <p:spPr bwMode="auto">
          <a:xfrm>
            <a:off x="6934200" y="4419600"/>
            <a:ext cx="2069592" cy="13792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1" y="1142984"/>
            <a:ext cx="8786875" cy="4713288"/>
          </a:xfrm>
        </p:spPr>
        <p:txBody>
          <a:bodyPr/>
          <a:lstStyle/>
          <a:p>
            <a:pPr>
              <a:buNone/>
            </a:pPr>
            <a:r>
              <a:rPr lang="et-EE" sz="1600" b="1" dirty="0" smtClean="0"/>
              <a:t>Eesti ettevõtetele: </a:t>
            </a:r>
          </a:p>
          <a:p>
            <a:r>
              <a:rPr lang="et-EE" sz="1600" dirty="0" smtClean="0"/>
              <a:t>Erineva koostöö kogemus on väike, oleks vaja koolitust ja motivatsiooniskeeme.</a:t>
            </a:r>
          </a:p>
          <a:p>
            <a:r>
              <a:rPr lang="et-EE" sz="1600" dirty="0" smtClean="0"/>
              <a:t>Suunata kliendifookus senisest enam suurettevõtetele ja arendada oma tegevust nende vajadustest lähtuvalt, samuti arendada margitruudust.</a:t>
            </a:r>
          </a:p>
          <a:p>
            <a:r>
              <a:rPr lang="et-EE" sz="1600" dirty="0" smtClean="0"/>
              <a:t>Leida koostöövorm, mille abil rakendada tegevuskeskset mõõtmist ja suurendada tootmise täpsusklassi.</a:t>
            </a:r>
          </a:p>
          <a:p>
            <a:pPr>
              <a:buNone/>
            </a:pPr>
            <a:r>
              <a:rPr lang="et-EE" sz="1600" b="1" dirty="0" smtClean="0"/>
              <a:t>Soome ettevõtetele:</a:t>
            </a:r>
          </a:p>
          <a:p>
            <a:r>
              <a:rPr lang="et-EE" sz="1600" dirty="0" smtClean="0"/>
              <a:t>Turundus väljaspool Euroopat on alanud, kuid pole veel jõudnud märgatavate tulemusteni</a:t>
            </a:r>
          </a:p>
          <a:p>
            <a:r>
              <a:rPr lang="et-EE" sz="1600" dirty="0" smtClean="0"/>
              <a:t>Uurida paindlikkuse taset ja olulisust klientidele ning koostada ettevõttepõhine rakenduskava.</a:t>
            </a:r>
          </a:p>
          <a:p>
            <a:r>
              <a:rPr lang="et-EE" sz="1600" dirty="0" smtClean="0"/>
              <a:t>Kaasata Eesti ettevõtteid Soome võrgustikesse ja koostööalgatustesse.</a:t>
            </a:r>
          </a:p>
          <a:p>
            <a:pPr>
              <a:buNone/>
            </a:pPr>
            <a:r>
              <a:rPr lang="et-EE" sz="1600" b="1" dirty="0" smtClean="0"/>
              <a:t>Kahe riigi koostöö arendamisele: </a:t>
            </a:r>
          </a:p>
          <a:p>
            <a:r>
              <a:rPr lang="et-EE" sz="1600" dirty="0" smtClean="0"/>
              <a:t>Kahe riigi koostöös oleks turundus väljaspool Euroopat odavam ja tulemuslikum.</a:t>
            </a:r>
          </a:p>
          <a:p>
            <a:r>
              <a:rPr lang="et-EE" sz="1600" dirty="0" smtClean="0"/>
              <a:t>Kuna Eesti ja Soome klientide tegevusvaldkonnad on erinevad, siis võiks analüüsida täiendava müügi võimalusi olemasolevatele klientidele aparaaditööstuses, autotööstuses jm</a:t>
            </a:r>
          </a:p>
          <a:p>
            <a:r>
              <a:rPr lang="et-EE" sz="1600" dirty="0" smtClean="0"/>
              <a:t>Kaardistada klientide tagasiside ja koostada selle põhjal individuaalsed ja gruppide plaanid</a:t>
            </a:r>
          </a:p>
          <a:p>
            <a:r>
              <a:rPr lang="et-EE" sz="1600" dirty="0" smtClean="0"/>
              <a:t>Kaardistada sisseostu vajadused ja arendada omavahelist müüki.</a:t>
            </a:r>
          </a:p>
          <a:p>
            <a:r>
              <a:rPr lang="et-EE" sz="1600" dirty="0" smtClean="0"/>
              <a:t>Eestisse rajatav keskus motiveeriks koostööd alustama ja tugevdaks mõlema maa ettevõtete võimekust suurklientide segmendis.</a:t>
            </a:r>
          </a:p>
          <a:p>
            <a:endParaRPr lang="et-EE" sz="1800" dirty="0" smtClean="0"/>
          </a:p>
        </p:txBody>
      </p:sp>
      <p:sp>
        <p:nvSpPr>
          <p:cNvPr id="3" name="Title 2"/>
          <p:cNvSpPr>
            <a:spLocks noGrp="1"/>
          </p:cNvSpPr>
          <p:nvPr>
            <p:ph type="title"/>
          </p:nvPr>
        </p:nvSpPr>
        <p:spPr/>
        <p:txBody>
          <a:bodyPr/>
          <a:lstStyle/>
          <a:p>
            <a:r>
              <a:rPr lang="et-EE" dirty="0" smtClean="0"/>
              <a:t>Soovitused</a:t>
            </a:r>
            <a:endParaRPr lang="et-E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49" y="188914"/>
            <a:ext cx="5748339" cy="882650"/>
          </a:xfrm>
        </p:spPr>
        <p:txBody>
          <a:bodyPr/>
          <a:lstStyle/>
          <a:p>
            <a:r>
              <a:rPr lang="et-EE" dirty="0" smtClean="0"/>
              <a:t>Uuringu teostamine</a:t>
            </a:r>
          </a:p>
        </p:txBody>
      </p:sp>
      <p:sp>
        <p:nvSpPr>
          <p:cNvPr id="14339" name="Rectangle 3"/>
          <p:cNvSpPr>
            <a:spLocks noGrp="1" noChangeArrowheads="1"/>
          </p:cNvSpPr>
          <p:nvPr>
            <p:ph idx="1"/>
          </p:nvPr>
        </p:nvSpPr>
        <p:spPr>
          <a:xfrm>
            <a:off x="285749" y="1571625"/>
            <a:ext cx="7958659" cy="4713288"/>
          </a:xfrm>
        </p:spPr>
        <p:txBody>
          <a:bodyPr/>
          <a:lstStyle/>
          <a:p>
            <a:pPr>
              <a:buFontTx/>
              <a:buNone/>
              <a:defRPr/>
            </a:pPr>
            <a:endParaRPr lang="et-EE" sz="2000" dirty="0" smtClean="0"/>
          </a:p>
          <a:p>
            <a:pPr marL="265113" indent="-265113">
              <a:buFont typeface="Arial" pitchFamily="34" charset="0"/>
              <a:buChar char="•"/>
              <a:defRPr/>
            </a:pPr>
            <a:r>
              <a:rPr lang="et-EE" sz="2000" dirty="0" smtClean="0"/>
              <a:t>Projekti INNOREG raames viidi läbi uuring 15 Põhja-Eesti ja 15 Lõuna-Soome mehhatroonika valdkonna ettevõttes. </a:t>
            </a:r>
          </a:p>
          <a:p>
            <a:pPr marL="265113" indent="-265113">
              <a:buFont typeface="Arial" pitchFamily="34" charset="0"/>
              <a:buChar char="•"/>
              <a:defRPr/>
            </a:pPr>
            <a:endParaRPr lang="et-EE" sz="2000" dirty="0" smtClean="0"/>
          </a:p>
          <a:p>
            <a:pPr marL="265113" indent="-265113">
              <a:buFont typeface="Arial" pitchFamily="34" charset="0"/>
              <a:buChar char="•"/>
              <a:defRPr/>
            </a:pPr>
            <a:r>
              <a:rPr lang="et-EE" sz="2000" dirty="0" smtClean="0"/>
              <a:t>Ettevõtteid küsitlesid augustis ja septembris 2011 valdkondlikud eksperdid. </a:t>
            </a:r>
          </a:p>
          <a:p>
            <a:pPr marL="265113" indent="-265113">
              <a:buFont typeface="Arial" pitchFamily="34" charset="0"/>
              <a:buChar char="•"/>
              <a:defRPr/>
            </a:pPr>
            <a:endParaRPr lang="et-EE" sz="2000" dirty="0" smtClean="0"/>
          </a:p>
          <a:p>
            <a:pPr marL="265113" indent="-265113">
              <a:buFont typeface="Arial" pitchFamily="34" charset="0"/>
              <a:buChar char="•"/>
              <a:defRPr/>
            </a:pPr>
            <a:r>
              <a:rPr lang="et-EE" sz="2000" dirty="0" smtClean="0"/>
              <a:t>Uuringu lõppraport valmib novembris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2770" name="Equation" r:id="rId4" imgW="435285" imgH="677109" progId="">
              <p:embed/>
            </p:oleObj>
          </a:graphicData>
        </a:graphic>
      </p:graphicFrame>
      <p:sp>
        <p:nvSpPr>
          <p:cNvPr id="2051" name="Rectangle 12"/>
          <p:cNvSpPr>
            <a:spLocks noGrp="1" noChangeArrowheads="1"/>
          </p:cNvSpPr>
          <p:nvPr>
            <p:ph type="body" idx="1"/>
          </p:nvPr>
        </p:nvSpPr>
        <p:spPr>
          <a:xfrm>
            <a:off x="1580185" y="1700809"/>
            <a:ext cx="6088161" cy="4392488"/>
          </a:xfrm>
        </p:spPr>
        <p:txBody>
          <a:bodyPr/>
          <a:lstStyle/>
          <a:p>
            <a:pPr eaLnBrk="1" hangingPunct="1">
              <a:lnSpc>
                <a:spcPct val="90000"/>
              </a:lnSpc>
            </a:pPr>
            <a:r>
              <a:rPr lang="et-EE" sz="2000" dirty="0" smtClean="0"/>
              <a:t>Uuringu tutvustus			</a:t>
            </a:r>
          </a:p>
          <a:p>
            <a:pPr eaLnBrk="1" hangingPunct="1">
              <a:lnSpc>
                <a:spcPct val="90000"/>
              </a:lnSpc>
            </a:pPr>
            <a:r>
              <a:rPr lang="et-EE" sz="2000" b="1" dirty="0" smtClean="0"/>
              <a:t>Turg ja kliendid			  </a:t>
            </a:r>
          </a:p>
          <a:p>
            <a:pPr eaLnBrk="1" hangingPunct="1">
              <a:lnSpc>
                <a:spcPct val="90000"/>
              </a:lnSpc>
            </a:pPr>
            <a:r>
              <a:rPr lang="et-EE" sz="2000" dirty="0" smtClean="0"/>
              <a:t>Toode ja tootearendus		 </a:t>
            </a:r>
          </a:p>
          <a:p>
            <a:pPr eaLnBrk="1" hangingPunct="1">
              <a:lnSpc>
                <a:spcPct val="90000"/>
              </a:lnSpc>
            </a:pPr>
            <a:r>
              <a:rPr lang="et-EE" sz="2000" dirty="0" smtClean="0"/>
              <a:t>Kvaliteedijuhtimine ja 		 </a:t>
            </a:r>
          </a:p>
          <a:p>
            <a:pPr lvl="1" eaLnBrk="1" hangingPunct="1">
              <a:lnSpc>
                <a:spcPct val="90000"/>
              </a:lnSpc>
            </a:pPr>
            <a:r>
              <a:rPr lang="et-EE" dirty="0" smtClean="0"/>
              <a:t>kontroll</a:t>
            </a:r>
            <a:r>
              <a:rPr lang="et-EE" sz="1600" dirty="0" smtClean="0"/>
              <a:t>				</a:t>
            </a:r>
            <a:r>
              <a:rPr lang="et-EE" dirty="0" smtClean="0"/>
              <a:t> </a:t>
            </a:r>
          </a:p>
          <a:p>
            <a:pPr eaLnBrk="1" hangingPunct="1">
              <a:lnSpc>
                <a:spcPct val="90000"/>
              </a:lnSpc>
            </a:pPr>
            <a:r>
              <a:rPr lang="et-EE" sz="2000" dirty="0" smtClean="0"/>
              <a:t>Koostöö 				 </a:t>
            </a:r>
          </a:p>
          <a:p>
            <a:pPr eaLnBrk="1" hangingPunct="1">
              <a:lnSpc>
                <a:spcPct val="90000"/>
              </a:lnSpc>
            </a:pPr>
            <a:r>
              <a:rPr lang="et-EE" sz="2000" dirty="0" smtClean="0"/>
              <a:t>Konkurentsivõime			 </a:t>
            </a:r>
          </a:p>
          <a:p>
            <a:pPr eaLnBrk="1" hangingPunct="1">
              <a:lnSpc>
                <a:spcPct val="90000"/>
              </a:lnSpc>
            </a:pPr>
            <a:r>
              <a:rPr lang="et-EE" sz="2000" dirty="0" smtClean="0"/>
              <a:t>Kokkuvõte ja soovitused		 </a:t>
            </a:r>
          </a:p>
          <a:p>
            <a:pPr eaLnBrk="1" hangingPunct="1">
              <a:lnSpc>
                <a:spcPct val="90000"/>
              </a:lnSpc>
            </a:pPr>
            <a:endParaRPr lang="et-EE" sz="2000" dirty="0" smtClean="0"/>
          </a:p>
          <a:p>
            <a:pPr eaLnBrk="1" hangingPunct="1">
              <a:lnSpc>
                <a:spcPct val="90000"/>
              </a:lnSpc>
              <a:buFontTx/>
              <a:buNone/>
            </a:pPr>
            <a:endParaRPr lang="et-EE" sz="2000" dirty="0" smtClean="0"/>
          </a:p>
          <a:p>
            <a:pPr eaLnBrk="1" hangingPunct="1">
              <a:lnSpc>
                <a:spcPct val="90000"/>
              </a:lnSpc>
              <a:buFontTx/>
              <a:buNone/>
            </a:pPr>
            <a:endParaRPr lang="et-EE" sz="2000" dirty="0" smtClean="0"/>
          </a:p>
        </p:txBody>
      </p:sp>
      <p:sp>
        <p:nvSpPr>
          <p:cNvPr id="2052" name="Rectangle 13"/>
          <p:cNvSpPr>
            <a:spLocks noGrp="1" noChangeArrowheads="1"/>
          </p:cNvSpPr>
          <p:nvPr>
            <p:ph type="title"/>
          </p:nvPr>
        </p:nvSpPr>
        <p:spPr>
          <a:xfrm>
            <a:off x="323849" y="188914"/>
            <a:ext cx="5748339" cy="882650"/>
          </a:xfrm>
        </p:spPr>
        <p:txBody>
          <a:bodyPr/>
          <a:lstStyle/>
          <a:p>
            <a:pPr eaLnBrk="1" hangingPunct="1"/>
            <a:r>
              <a:rPr lang="et-EE" smtClean="0"/>
              <a:t>Sisukord</a:t>
            </a:r>
            <a:endParaRPr lang="et-EE" smtClean="0">
              <a:solidFill>
                <a:srgbClr val="FF0000"/>
              </a:solidFill>
            </a:endParaRPr>
          </a:p>
        </p:txBody>
      </p:sp>
      <p:sp>
        <p:nvSpPr>
          <p:cNvPr id="5" name="AutoShape 15"/>
          <p:cNvSpPr>
            <a:spLocks noChangeArrowheads="1"/>
          </p:cNvSpPr>
          <p:nvPr/>
        </p:nvSpPr>
        <p:spPr bwMode="auto">
          <a:xfrm>
            <a:off x="428597" y="1928803"/>
            <a:ext cx="504825" cy="430213"/>
          </a:xfrm>
          <a:prstGeom prst="rightArrow">
            <a:avLst>
              <a:gd name="adj1" fmla="val 50000"/>
              <a:gd name="adj2" fmla="val 43923"/>
            </a:avLst>
          </a:prstGeom>
          <a:solidFill>
            <a:srgbClr val="FF7100"/>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Ettevõtete klientide jaotus suuruse alusel</a:t>
            </a:r>
            <a:endParaRPr lang="et-EE" dirty="0"/>
          </a:p>
        </p:txBody>
      </p:sp>
      <p:sp>
        <p:nvSpPr>
          <p:cNvPr id="5" name="AutoShape 5"/>
          <p:cNvSpPr>
            <a:spLocks noChangeArrowheads="1"/>
          </p:cNvSpPr>
          <p:nvPr/>
        </p:nvSpPr>
        <p:spPr bwMode="auto">
          <a:xfrm rot="10800000">
            <a:off x="513208" y="6006386"/>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grpSp>
        <p:nvGrpSpPr>
          <p:cNvPr id="10" name="Group 9"/>
          <p:cNvGrpSpPr/>
          <p:nvPr/>
        </p:nvGrpSpPr>
        <p:grpSpPr>
          <a:xfrm>
            <a:off x="870149" y="1292696"/>
            <a:ext cx="7734300" cy="4800600"/>
            <a:chOff x="870148" y="1292696"/>
            <a:chExt cx="7734300" cy="4800600"/>
          </a:xfrm>
        </p:grpSpPr>
        <p:pic>
          <p:nvPicPr>
            <p:cNvPr id="9219" name="Picture 3"/>
            <p:cNvPicPr>
              <a:picLocks noChangeAspect="1" noChangeArrowheads="1"/>
            </p:cNvPicPr>
            <p:nvPr/>
          </p:nvPicPr>
          <p:blipFill>
            <a:blip r:embed="rId3" cstate="print"/>
            <a:srcRect/>
            <a:stretch>
              <a:fillRect/>
            </a:stretch>
          </p:blipFill>
          <p:spPr bwMode="auto">
            <a:xfrm>
              <a:off x="870148" y="1292696"/>
              <a:ext cx="7734300" cy="4800600"/>
            </a:xfrm>
            <a:prstGeom prst="rect">
              <a:avLst/>
            </a:prstGeom>
            <a:noFill/>
            <a:ln w="9525">
              <a:noFill/>
              <a:miter lim="800000"/>
              <a:headEnd/>
              <a:tailEnd/>
            </a:ln>
          </p:spPr>
        </p:pic>
        <p:sp>
          <p:nvSpPr>
            <p:cNvPr id="8" name="Oval 7"/>
            <p:cNvSpPr/>
            <p:nvPr/>
          </p:nvSpPr>
          <p:spPr bwMode="auto">
            <a:xfrm>
              <a:off x="3059832" y="1916832"/>
              <a:ext cx="3888432" cy="576064"/>
            </a:xfrm>
            <a:prstGeom prst="ellipse">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707904" y="1340768"/>
              <a:ext cx="2232248" cy="21602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7" name="TextBox 6"/>
          <p:cNvSpPr txBox="1"/>
          <p:nvPr/>
        </p:nvSpPr>
        <p:spPr>
          <a:xfrm>
            <a:off x="971600" y="5930116"/>
            <a:ext cx="7704856" cy="523220"/>
          </a:xfrm>
          <a:prstGeom prst="rect">
            <a:avLst/>
          </a:prstGeom>
          <a:noFill/>
        </p:spPr>
        <p:txBody>
          <a:bodyPr wrap="square" rtlCol="0">
            <a:spAutoFit/>
          </a:bodyPr>
          <a:lstStyle/>
          <a:p>
            <a:r>
              <a:rPr lang="et-EE" sz="1400" dirty="0" smtClean="0"/>
              <a:t>Soome ettevõtted teenindavad rohkem suurkliente. </a:t>
            </a:r>
          </a:p>
          <a:p>
            <a:r>
              <a:rPr lang="et-EE" sz="1400" dirty="0" smtClean="0"/>
              <a:t>Eesti ettevõtted teenindavad väiksemaid kliente.</a:t>
            </a:r>
            <a:endParaRPr lang="et-EE" sz="1400" dirty="0"/>
          </a:p>
        </p:txBody>
      </p:sp>
      <p:sp>
        <p:nvSpPr>
          <p:cNvPr id="11" name="TextBox 10"/>
          <p:cNvSpPr txBox="1"/>
          <p:nvPr/>
        </p:nvSpPr>
        <p:spPr>
          <a:xfrm>
            <a:off x="395536" y="1268762"/>
            <a:ext cx="7704856" cy="307777"/>
          </a:xfrm>
          <a:prstGeom prst="rect">
            <a:avLst/>
          </a:prstGeom>
          <a:noFill/>
        </p:spPr>
        <p:txBody>
          <a:bodyPr wrap="square" rtlCol="0">
            <a:spAutoFit/>
          </a:bodyPr>
          <a:lstStyle/>
          <a:p>
            <a:r>
              <a:rPr lang="et-EE" sz="1400" dirty="0" smtClean="0"/>
              <a:t>Missugusesse gruppi kuuluvad ettevõtte põhilised kliendid?</a:t>
            </a:r>
            <a:endParaRPr lang="et-EE" sz="1400" dirty="0"/>
          </a:p>
        </p:txBody>
      </p:sp>
      <p:cxnSp>
        <p:nvCxnSpPr>
          <p:cNvPr id="13" name="Straight Connector 12"/>
          <p:cNvCxnSpPr/>
          <p:nvPr/>
        </p:nvCxnSpPr>
        <p:spPr bwMode="auto">
          <a:xfrm flipH="1">
            <a:off x="4644008" y="1844824"/>
            <a:ext cx="648072" cy="864096"/>
          </a:xfrm>
          <a:prstGeom prst="line">
            <a:avLst/>
          </a:prstGeom>
          <a:gradFill rotWithShape="1">
            <a:gsLst>
              <a:gs pos="0">
                <a:srgbClr val="7D7DB3"/>
              </a:gs>
              <a:gs pos="100000">
                <a:srgbClr val="7878B0"/>
              </a:gs>
            </a:gsLst>
            <a:lin ang="5400000" scaled="1"/>
          </a:gradFill>
          <a:ln w="25400" cap="flat" cmpd="sng" algn="ctr">
            <a:solidFill>
              <a:srgbClr val="FA730A"/>
            </a:solidFill>
            <a:prstDash val="solid"/>
            <a:round/>
            <a:headEnd type="none" w="med" len="med"/>
            <a:tailEnd type="none" w="med" len="med"/>
          </a:ln>
          <a:effectLst/>
        </p:spPr>
      </p:cxnSp>
      <p:cxnSp>
        <p:nvCxnSpPr>
          <p:cNvPr id="17" name="Straight Connector 16"/>
          <p:cNvCxnSpPr/>
          <p:nvPr/>
        </p:nvCxnSpPr>
        <p:spPr bwMode="auto">
          <a:xfrm flipH="1">
            <a:off x="4427984" y="2636913"/>
            <a:ext cx="216024" cy="936104"/>
          </a:xfrm>
          <a:prstGeom prst="line">
            <a:avLst/>
          </a:prstGeom>
          <a:gradFill rotWithShape="1">
            <a:gsLst>
              <a:gs pos="0">
                <a:srgbClr val="7D7DB3"/>
              </a:gs>
              <a:gs pos="100000">
                <a:srgbClr val="7878B0"/>
              </a:gs>
            </a:gsLst>
            <a:lin ang="5400000" scaled="1"/>
          </a:gradFill>
          <a:ln w="25400" cap="flat" cmpd="sng" algn="ctr">
            <a:solidFill>
              <a:srgbClr val="FA730A"/>
            </a:solidFill>
            <a:prstDash val="solid"/>
            <a:round/>
            <a:headEnd type="none" w="med" len="med"/>
            <a:tailEnd type="none" w="med" len="med"/>
          </a:ln>
          <a:effectLst/>
        </p:spPr>
      </p:cxnSp>
      <p:cxnSp>
        <p:nvCxnSpPr>
          <p:cNvPr id="20" name="Straight Connector 19"/>
          <p:cNvCxnSpPr/>
          <p:nvPr/>
        </p:nvCxnSpPr>
        <p:spPr bwMode="auto">
          <a:xfrm flipH="1">
            <a:off x="3851920" y="3501008"/>
            <a:ext cx="576064" cy="864096"/>
          </a:xfrm>
          <a:prstGeom prst="line">
            <a:avLst/>
          </a:prstGeom>
          <a:gradFill rotWithShape="1">
            <a:gsLst>
              <a:gs pos="0">
                <a:srgbClr val="7D7DB3"/>
              </a:gs>
              <a:gs pos="100000">
                <a:srgbClr val="7878B0"/>
              </a:gs>
            </a:gsLst>
            <a:lin ang="5400000" scaled="1"/>
          </a:gradFill>
          <a:ln w="25400" cap="flat" cmpd="sng" algn="ctr">
            <a:solidFill>
              <a:srgbClr val="FA730A"/>
            </a:solidFill>
            <a:prstDash val="solid"/>
            <a:round/>
            <a:headEnd type="none" w="med" len="med"/>
            <a:tailEnd type="none" w="med" len="med"/>
          </a:ln>
          <a:effectLst/>
        </p:spPr>
      </p:cxnSp>
      <p:cxnSp>
        <p:nvCxnSpPr>
          <p:cNvPr id="27" name="Straight Connector 26"/>
          <p:cNvCxnSpPr/>
          <p:nvPr/>
        </p:nvCxnSpPr>
        <p:spPr bwMode="auto">
          <a:xfrm flipH="1">
            <a:off x="3779912" y="4437113"/>
            <a:ext cx="72008" cy="792088"/>
          </a:xfrm>
          <a:prstGeom prst="line">
            <a:avLst/>
          </a:prstGeom>
          <a:gradFill rotWithShape="1">
            <a:gsLst>
              <a:gs pos="0">
                <a:srgbClr val="7D7DB3"/>
              </a:gs>
              <a:gs pos="100000">
                <a:srgbClr val="7878B0"/>
              </a:gs>
            </a:gsLst>
            <a:lin ang="5400000" scaled="1"/>
          </a:gradFill>
          <a:ln w="25400" cap="flat" cmpd="sng" algn="ctr">
            <a:solidFill>
              <a:srgbClr val="FA730A"/>
            </a:solidFill>
            <a:prstDash val="solid"/>
            <a:round/>
            <a:headEnd type="none" w="med" len="med"/>
            <a:tailEnd type="none" w="med" len="med"/>
          </a:ln>
          <a:effectLst/>
        </p:spPr>
      </p:cxnSp>
      <p:cxnSp>
        <p:nvCxnSpPr>
          <p:cNvPr id="30" name="Straight Connector 29"/>
          <p:cNvCxnSpPr/>
          <p:nvPr/>
        </p:nvCxnSpPr>
        <p:spPr bwMode="auto">
          <a:xfrm flipH="1">
            <a:off x="4355976" y="2132856"/>
            <a:ext cx="1728192" cy="864096"/>
          </a:xfrm>
          <a:prstGeom prst="line">
            <a:avLst/>
          </a:prstGeom>
          <a:gradFill rotWithShape="1">
            <a:gsLst>
              <a:gs pos="0">
                <a:srgbClr val="7D7DB3"/>
              </a:gs>
              <a:gs pos="100000">
                <a:srgbClr val="7878B0"/>
              </a:gs>
            </a:gsLst>
            <a:lin ang="5400000" scaled="1"/>
          </a:gradFill>
          <a:ln w="25400" cap="flat" cmpd="sng" algn="ctr">
            <a:solidFill>
              <a:schemeClr val="accent2">
                <a:lumMod val="60000"/>
                <a:lumOff val="40000"/>
              </a:schemeClr>
            </a:solidFill>
            <a:prstDash val="solid"/>
            <a:round/>
            <a:headEnd type="none" w="med" len="med"/>
            <a:tailEnd type="none" w="med" len="med"/>
          </a:ln>
          <a:effectLst/>
        </p:spPr>
      </p:cxnSp>
      <p:cxnSp>
        <p:nvCxnSpPr>
          <p:cNvPr id="32" name="Straight Connector 31"/>
          <p:cNvCxnSpPr/>
          <p:nvPr/>
        </p:nvCxnSpPr>
        <p:spPr bwMode="auto">
          <a:xfrm flipH="1">
            <a:off x="4067944" y="2996952"/>
            <a:ext cx="288032" cy="864096"/>
          </a:xfrm>
          <a:prstGeom prst="line">
            <a:avLst/>
          </a:prstGeom>
          <a:gradFill rotWithShape="1">
            <a:gsLst>
              <a:gs pos="0">
                <a:srgbClr val="7D7DB3"/>
              </a:gs>
              <a:gs pos="100000">
                <a:srgbClr val="7878B0"/>
              </a:gs>
            </a:gsLst>
            <a:lin ang="5400000" scaled="1"/>
          </a:gradFill>
          <a:ln w="25400" cap="flat" cmpd="sng" algn="ctr">
            <a:solidFill>
              <a:schemeClr val="accent2">
                <a:lumMod val="60000"/>
                <a:lumOff val="40000"/>
              </a:schemeClr>
            </a:solidFill>
            <a:prstDash val="solid"/>
            <a:round/>
            <a:headEnd type="none" w="med" len="med"/>
            <a:tailEnd type="none" w="med" len="med"/>
          </a:ln>
          <a:effectLst/>
        </p:spPr>
      </p:cxnSp>
      <p:cxnSp>
        <p:nvCxnSpPr>
          <p:cNvPr id="34" name="Straight Connector 33"/>
          <p:cNvCxnSpPr/>
          <p:nvPr/>
        </p:nvCxnSpPr>
        <p:spPr bwMode="auto">
          <a:xfrm flipH="1">
            <a:off x="3779912" y="3861048"/>
            <a:ext cx="288032" cy="864096"/>
          </a:xfrm>
          <a:prstGeom prst="line">
            <a:avLst/>
          </a:prstGeom>
          <a:gradFill rotWithShape="1">
            <a:gsLst>
              <a:gs pos="0">
                <a:srgbClr val="7D7DB3"/>
              </a:gs>
              <a:gs pos="100000">
                <a:srgbClr val="7878B0"/>
              </a:gs>
            </a:gsLst>
            <a:lin ang="5400000" scaled="1"/>
          </a:gradFill>
          <a:ln w="25400" cap="flat" cmpd="sng" algn="ctr">
            <a:solidFill>
              <a:schemeClr val="accent2">
                <a:lumMod val="60000"/>
                <a:lumOff val="40000"/>
              </a:schemeClr>
            </a:solidFill>
            <a:prstDash val="solid"/>
            <a:round/>
            <a:headEnd type="none" w="med" len="med"/>
            <a:tailEnd type="none" w="med" len="med"/>
          </a:ln>
          <a:effectLst/>
        </p:spPr>
      </p:cxnSp>
      <p:cxnSp>
        <p:nvCxnSpPr>
          <p:cNvPr id="35" name="Straight Connector 34"/>
          <p:cNvCxnSpPr/>
          <p:nvPr/>
        </p:nvCxnSpPr>
        <p:spPr bwMode="auto">
          <a:xfrm>
            <a:off x="3779912" y="4725144"/>
            <a:ext cx="0" cy="792088"/>
          </a:xfrm>
          <a:prstGeom prst="line">
            <a:avLst/>
          </a:prstGeom>
          <a:gradFill rotWithShape="1">
            <a:gsLst>
              <a:gs pos="0">
                <a:srgbClr val="7D7DB3"/>
              </a:gs>
              <a:gs pos="100000">
                <a:srgbClr val="7878B0"/>
              </a:gs>
            </a:gsLst>
            <a:lin ang="5400000" scaled="1"/>
          </a:gradFill>
          <a:ln w="25400" cap="flat" cmpd="sng" algn="ctr">
            <a:solidFill>
              <a:schemeClr val="accent2">
                <a:lumMod val="60000"/>
                <a:lumOff val="40000"/>
              </a:schemeClr>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Kliendisegmendid riigiti vastanute alusel</a:t>
            </a:r>
            <a:endParaRPr lang="et-EE" dirty="0"/>
          </a:p>
        </p:txBody>
      </p:sp>
      <p:sp>
        <p:nvSpPr>
          <p:cNvPr id="5" name="AutoShape 5"/>
          <p:cNvSpPr>
            <a:spLocks noChangeArrowheads="1"/>
          </p:cNvSpPr>
          <p:nvPr/>
        </p:nvSpPr>
        <p:spPr bwMode="auto">
          <a:xfrm rot="10800000">
            <a:off x="285720" y="5643579"/>
            <a:ext cx="314376" cy="302935"/>
          </a:xfrm>
          <a:prstGeom prst="leftArrow">
            <a:avLst>
              <a:gd name="adj1" fmla="val 50000"/>
              <a:gd name="adj2" fmla="val 25916"/>
            </a:avLst>
          </a:prstGeom>
          <a:solidFill>
            <a:srgbClr val="FB8421"/>
          </a:solidFill>
          <a:ln w="9525">
            <a:solidFill>
              <a:srgbClr val="FB8421"/>
            </a:solidFill>
            <a:miter lim="800000"/>
            <a:headEnd/>
            <a:tailEnd/>
          </a:ln>
        </p:spPr>
        <p:txBody>
          <a:bodyPr/>
          <a:lstStyle/>
          <a:p>
            <a:endParaRPr lang="en-GB"/>
          </a:p>
        </p:txBody>
      </p:sp>
      <p:grpSp>
        <p:nvGrpSpPr>
          <p:cNvPr id="15" name="Group 14"/>
          <p:cNvGrpSpPr/>
          <p:nvPr/>
        </p:nvGrpSpPr>
        <p:grpSpPr>
          <a:xfrm>
            <a:off x="704850" y="1268761"/>
            <a:ext cx="7827591" cy="4608512"/>
            <a:chOff x="704850" y="1292696"/>
            <a:chExt cx="7734300" cy="4728592"/>
          </a:xfrm>
        </p:grpSpPr>
        <p:grpSp>
          <p:nvGrpSpPr>
            <p:cNvPr id="10" name="Group 9"/>
            <p:cNvGrpSpPr/>
            <p:nvPr/>
          </p:nvGrpSpPr>
          <p:grpSpPr>
            <a:xfrm>
              <a:off x="704850" y="1292696"/>
              <a:ext cx="7734300" cy="4728592"/>
              <a:chOff x="704850" y="1292696"/>
              <a:chExt cx="7734300" cy="4800600"/>
            </a:xfrm>
          </p:grpSpPr>
          <p:pic>
            <p:nvPicPr>
              <p:cNvPr id="8195" name="Picture 3"/>
              <p:cNvPicPr>
                <a:picLocks noChangeAspect="1" noChangeArrowheads="1"/>
              </p:cNvPicPr>
              <p:nvPr/>
            </p:nvPicPr>
            <p:blipFill>
              <a:blip r:embed="rId3" cstate="print"/>
              <a:srcRect/>
              <a:stretch>
                <a:fillRect/>
              </a:stretch>
            </p:blipFill>
            <p:spPr bwMode="auto">
              <a:xfrm>
                <a:off x="704850" y="1292696"/>
                <a:ext cx="7734300" cy="4800600"/>
              </a:xfrm>
              <a:prstGeom prst="rect">
                <a:avLst/>
              </a:prstGeom>
              <a:noFill/>
              <a:ln w="9525">
                <a:noFill/>
                <a:miter lim="800000"/>
                <a:headEnd/>
                <a:tailEnd/>
              </a:ln>
            </p:spPr>
          </p:pic>
          <p:sp>
            <p:nvSpPr>
              <p:cNvPr id="9" name="Rectangle 8"/>
              <p:cNvSpPr/>
              <p:nvPr/>
            </p:nvSpPr>
            <p:spPr bwMode="auto">
              <a:xfrm>
                <a:off x="2987824" y="1340768"/>
                <a:ext cx="3168352" cy="21602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grpSp>
        <p:sp>
          <p:nvSpPr>
            <p:cNvPr id="12" name="Oval 11"/>
            <p:cNvSpPr/>
            <p:nvPr/>
          </p:nvSpPr>
          <p:spPr bwMode="auto">
            <a:xfrm>
              <a:off x="3428992" y="1643050"/>
              <a:ext cx="2071702" cy="357190"/>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3500430" y="3929066"/>
              <a:ext cx="1500198" cy="357190"/>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3571868" y="5214950"/>
              <a:ext cx="2857520" cy="357190"/>
            </a:xfrm>
            <a:prstGeom prst="ellipse">
              <a:avLst/>
            </a:prstGeom>
            <a:noFill/>
            <a:ln w="25400" cap="flat" cmpd="sng" algn="ctr">
              <a:solidFill>
                <a:srgbClr val="FA730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1" name="TextBox 10"/>
          <p:cNvSpPr txBox="1"/>
          <p:nvPr/>
        </p:nvSpPr>
        <p:spPr>
          <a:xfrm>
            <a:off x="395536" y="1268762"/>
            <a:ext cx="7704856" cy="307777"/>
          </a:xfrm>
          <a:prstGeom prst="rect">
            <a:avLst/>
          </a:prstGeom>
          <a:noFill/>
        </p:spPr>
        <p:txBody>
          <a:bodyPr wrap="square" rtlCol="0">
            <a:spAutoFit/>
          </a:bodyPr>
          <a:lstStyle/>
          <a:p>
            <a:r>
              <a:rPr lang="et-EE" sz="1400" dirty="0" smtClean="0"/>
              <a:t>Millised on ettevõtte kliendisegmendid tööstusharude lõikes?</a:t>
            </a:r>
            <a:endParaRPr lang="et-EE" sz="1400" dirty="0"/>
          </a:p>
        </p:txBody>
      </p:sp>
      <p:sp>
        <p:nvSpPr>
          <p:cNvPr id="8" name="TextBox 7"/>
          <p:cNvSpPr txBox="1"/>
          <p:nvPr/>
        </p:nvSpPr>
        <p:spPr>
          <a:xfrm>
            <a:off x="642911" y="5661249"/>
            <a:ext cx="8286808" cy="954107"/>
          </a:xfrm>
          <a:prstGeom prst="rect">
            <a:avLst/>
          </a:prstGeom>
          <a:noFill/>
        </p:spPr>
        <p:txBody>
          <a:bodyPr wrap="square" rtlCol="0">
            <a:spAutoFit/>
          </a:bodyPr>
          <a:lstStyle/>
          <a:p>
            <a:r>
              <a:rPr lang="et-EE" sz="1400" dirty="0" smtClean="0"/>
              <a:t>Eesti ettevõtete peamised kliendid on autotööstuses, elektroonikas ning muude alt nimetatud põllumajanduses. </a:t>
            </a:r>
          </a:p>
          <a:p>
            <a:r>
              <a:rPr lang="et-EE" sz="1400" dirty="0" smtClean="0"/>
              <a:t>Soome ettevõtete peamised kliendid on aparaaditööstuses, tervishoiutööstuses ning muude alt nimetatud ehituses ja laevanduses. </a:t>
            </a:r>
            <a:endParaRPr lang="et-EE" sz="1400" dirty="0"/>
          </a:p>
        </p:txBody>
      </p:sp>
      <p:sp>
        <p:nvSpPr>
          <p:cNvPr id="16" name="Oval 15"/>
          <p:cNvSpPr/>
          <p:nvPr/>
        </p:nvSpPr>
        <p:spPr bwMode="auto">
          <a:xfrm>
            <a:off x="3500431" y="2643182"/>
            <a:ext cx="3143272" cy="428628"/>
          </a:xfrm>
          <a:prstGeom prst="ellipse">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3357555" y="3000373"/>
            <a:ext cx="1369292" cy="278342"/>
          </a:xfrm>
          <a:prstGeom prst="ellipse">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27801</TotalTime>
  <Words>1744</Words>
  <Application>Microsoft Office PowerPoint</Application>
  <PresentationFormat>On-screen Show (4:3)</PresentationFormat>
  <Paragraphs>311</Paragraphs>
  <Slides>55</Slides>
  <Notes>49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3_Custom Design</vt:lpstr>
      <vt:lpstr>Custom Design</vt:lpstr>
      <vt:lpstr>Equation</vt:lpstr>
      <vt:lpstr>Slide 1</vt:lpstr>
      <vt:lpstr> </vt:lpstr>
      <vt:lpstr>Sisukord</vt:lpstr>
      <vt:lpstr>Projekti eesmärgid</vt:lpstr>
      <vt:lpstr>Küsimustik</vt:lpstr>
      <vt:lpstr>Uuringu teostamine</vt:lpstr>
      <vt:lpstr>Sisukord</vt:lpstr>
      <vt:lpstr>Ettevõtete klientide jaotus suuruse alusel</vt:lpstr>
      <vt:lpstr>Kliendisegmendid riigiti vastanute alusel</vt:lpstr>
      <vt:lpstr>Klientide ostumotiivide hinnangud riigiti</vt:lpstr>
      <vt:lpstr>Uute klientide leidmise allikad riigiti</vt:lpstr>
      <vt:lpstr>Ettevõtte klientide allikad sõltuvalt tehnoloogilisest konkurentsivõimest</vt:lpstr>
      <vt:lpstr>Uute turgude otsimise põhjused</vt:lpstr>
      <vt:lpstr>Hinnangud tänasele turupotentsiaalile</vt:lpstr>
      <vt:lpstr>Põhijäreldused turu ja klientide kohta</vt:lpstr>
      <vt:lpstr>Sisukord</vt:lpstr>
      <vt:lpstr>Tooteliigid riikide lõikes vastanute alusel</vt:lpstr>
      <vt:lpstr>Toodete ja teenuste väljatöötamine riigiti</vt:lpstr>
      <vt:lpstr>Ettevõtete tootearenduse korraldus riigiti</vt:lpstr>
      <vt:lpstr>Keskmine investeering arendusse aasta kohta</vt:lpstr>
      <vt:lpstr>Põhijäreldused toote ja tootearenduse kohta</vt:lpstr>
      <vt:lpstr>Sisukord</vt:lpstr>
      <vt:lpstr>Ettevõtete hinnang väärtusahela kompetentsidele riigiti</vt:lpstr>
      <vt:lpstr>Muutused ettevõtete struktuurivormis </vt:lpstr>
      <vt:lpstr>Eesmärgipärase juhtimise süsteemi kasutamine riigiti</vt:lpstr>
      <vt:lpstr>Kvaliteedijuhtimissüsteemide kasutamine riigiti</vt:lpstr>
      <vt:lpstr>Ettevõtete jaotus juhtimistehnika alusel täna ja tulevikus</vt:lpstr>
      <vt:lpstr>Juhtimistehnikate rakendamine tooteliigiti</vt:lpstr>
      <vt:lpstr>Äriprotsesside juhtimise tarkvaralised lahendused</vt:lpstr>
      <vt:lpstr>Ettevõtete protsessimuudatuste sagedus riigiti</vt:lpstr>
      <vt:lpstr>Ettevõtete struktuurimuudatuste sagedus riigiti</vt:lpstr>
      <vt:lpstr>Põhijäreldused kvaliteedijuhtimise kohta</vt:lpstr>
      <vt:lpstr>Sisukord</vt:lpstr>
      <vt:lpstr>Ettevõtete kontrolli korraldus riigiti</vt:lpstr>
      <vt:lpstr>Kasutatavad mõõteseadmed riigiti</vt:lpstr>
      <vt:lpstr>Mõõdetavad näitajad riigiti</vt:lpstr>
      <vt:lpstr>Kalibreerimisteenuse pakkujate jaotus riigiti</vt:lpstr>
      <vt:lpstr>Labori akrediteerituse tähtsus riigiti</vt:lpstr>
      <vt:lpstr>Metroserdi ja MIKESi teenuste kasutamine riigiti</vt:lpstr>
      <vt:lpstr>Põhijäreldused kontrolli kohta</vt:lpstr>
      <vt:lpstr>Sisukord</vt:lpstr>
      <vt:lpstr>Peamised koostööpartnerid riigiti</vt:lpstr>
      <vt:lpstr>Koostöövormides osalemine riigiti</vt:lpstr>
      <vt:lpstr>Koostöö ulatus riigiti</vt:lpstr>
      <vt:lpstr>Põhijäreldused koostöö kohta</vt:lpstr>
      <vt:lpstr>Sisukord</vt:lpstr>
      <vt:lpstr>Ettevõtete hinnangud oma väärtusahela komponentide olulisusele</vt:lpstr>
      <vt:lpstr>Ettevõtete jaotus konkurentsipositsiooni alusel</vt:lpstr>
      <vt:lpstr>Ettevõtete hinnang konkurentsipositsioonile riigiti</vt:lpstr>
      <vt:lpstr>Ettevõtete käibed ja kasumid</vt:lpstr>
      <vt:lpstr>Innovatsiooni ja kasumi vaheline seos</vt:lpstr>
      <vt:lpstr>Põhijäreldused konkurentsivõime kohta</vt:lpstr>
      <vt:lpstr>Sisukord</vt:lpstr>
      <vt:lpstr>Kokkuvõte</vt:lpstr>
      <vt:lpstr>Soovitused</vt:lpstr>
    </vt:vector>
  </TitlesOfParts>
  <Company>HeiVäl OÜ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HeiVäli esitlus</dc:title>
  <dc:creator>Kaido Väljaots</dc:creator>
  <cp:lastModifiedBy>Ülly Aun</cp:lastModifiedBy>
  <cp:revision>2121</cp:revision>
  <dcterms:created xsi:type="dcterms:W3CDTF">2004-11-08T15:17:36Z</dcterms:created>
  <dcterms:modified xsi:type="dcterms:W3CDTF">2012-05-25T12:01:27Z</dcterms:modified>
</cp:coreProperties>
</file>